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5" r:id="rId19"/>
    <p:sldId id="277" r:id="rId20"/>
    <p:sldId id="278" r:id="rId2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58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794A488-2D91-4957-9918-1923B1B01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AE36A443-480D-49EF-A62A-B606843DA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9595322-FC53-4EC3-9AFB-C4361C93E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C38FA77-E4A0-4181-82DA-F505550EC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3957CFE-6C3A-4976-ACE2-88B0D508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3998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CC11009-3792-477C-BEEF-ED121592E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6869F70-BD69-4303-B12B-89A928953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2A14D7E-6E41-4B07-8705-917A495ED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DB1B732-E127-4871-898E-47A2ECB4E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A671EFB-5811-4150-8B0E-34B5EEEC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025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0016DFA-0D1B-4D20-A107-6057B7FBF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5875569A-806D-4547-B9A4-D14A984CF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F6BF945-288E-4507-896B-EC66F9636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EC4086F-39FD-49D9-9ED1-77537513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BA6BAFC-3B16-46F3-AD2B-522563E52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00397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430B6E1-D804-4776-9908-17C303E63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56F6D4B-4BD1-433D-A246-C484C610AD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6B78F5AB-DAA6-4F5A-8727-A53FD9B0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011DD3DA-FB5E-46B8-BF96-6A3B2FCBD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8A7104F9-1632-40C6-8DB2-69CFBD16E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66CC28E4-4A2F-430F-9A2E-6C531EE5D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21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740D1E7-BE48-42D6-9C1E-F44037627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F815D49-A4E8-4BC5-A875-DDE88C35F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40F55E15-BCBC-4911-A04A-9202DE2E4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73321610-4778-449F-9395-818D34215A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D41BD31F-7CDA-4CA9-9950-F90C11D4EE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5F37E220-9394-4ECF-A934-988A46E14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41229C52-618B-4346-A3B7-823F81AAA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138A228B-7AF4-4383-9970-7811E4D56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320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BD7353D-0D7F-47F2-9B36-BFD7AC920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F1CE7518-655D-44BB-A6AA-C60154BDB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5D5970CB-A1BC-4EAB-9B79-66B46F891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30555E8D-1924-47BE-B3AD-F420201EF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124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7DEEDC46-F421-4837-90C2-85D8DF2C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3F864E70-1F23-4847-BE40-77A11CC91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1038440D-F029-4DC3-A220-B8315DD79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60509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1B8FCA5-AAE3-45A0-A75D-49C4A55DB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C9B4F47-5531-4DFE-A3C1-F9CEA6556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890E7040-2C40-491B-AC96-B9F0471DD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DAD3A75-B2EC-4E09-943E-0194FFEA4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F6F928DC-B0D5-4E6C-8179-B410D33B5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61A24E4F-4774-4F47-93E4-DFA8EE0DC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513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0832EEC-3A27-465B-9BE3-D2FC641F5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5FB15E4B-2567-4CE6-B96A-6673794407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FE9FACFB-C257-447C-A303-1CAB6839A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4496B811-190F-4601-BFA8-92603857A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CA509A1C-650E-4354-9AB5-7D958F00F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DD709E03-44BD-4949-8D0E-A0C12DB23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5359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28911CE-33A1-42CA-AD53-2E42C786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3F55556C-9D11-4AE2-BEA0-117DD6EB5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B500C19-BE27-4C86-8005-6D31E66F5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FC3EDF2-0F12-4D34-B887-CA784FAD3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7DDB35E-E6A2-4F07-8948-8207C1C57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5444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EF5D3D2F-49DF-4E23-B742-BE22E32251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9C1C72C7-3A62-4B3E-9FC4-65B12E50C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3E727EE-D93B-48FA-B2B8-73CC9267E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5402E6BD-4B0F-44DD-A75C-088930AC8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A445B5F3-0C4E-4F61-9523-EB86690FC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1190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DF9C9CEF-8088-434E-A8DE-ADDA7D7E6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9610FA2B-995A-488B-9812-B9BC5E55B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6C88281-7694-40D1-B3F5-C5BAEAF63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BF33B-FFE5-40F3-8D01-07EAF1859051}" type="datetimeFigureOut">
              <a:rPr lang="bg-BG" smtClean="0"/>
              <a:t>17.2.2021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3E04A30-F81F-484B-BD7E-EC2D31663E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9E5CC89-1156-4C23-8F46-3DE5CD234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59BE7-2437-49A5-9478-8D02862B8D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951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D227579-9481-499F-A4D0-FC5D9329C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700368"/>
          </a:xfrm>
        </p:spPr>
        <p:txBody>
          <a:bodyPr>
            <a:normAutofit fontScale="90000"/>
          </a:bodyPr>
          <a:lstStyle/>
          <a:p>
            <a:r>
              <a:rPr lang="bg-BG" dirty="0"/>
              <a:t>Проучване на финансирането на дейностите за борба с наркотиците 2014-2019г. </a:t>
            </a:r>
            <a:br>
              <a:rPr lang="bg-BG" dirty="0"/>
            </a:br>
            <a:br>
              <a:rPr lang="bg-BG" dirty="0"/>
            </a:br>
            <a:r>
              <a:rPr lang="bg-BG" sz="4400" dirty="0"/>
              <a:t>Център за хуманни политики</a:t>
            </a:r>
            <a:br>
              <a:rPr lang="bg-BG" sz="4400" dirty="0"/>
            </a:br>
            <a:r>
              <a:rPr lang="bg-BG" sz="4400" dirty="0"/>
              <a:t>София, 2021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AE0588B-5972-4D7B-B2AF-A237CC421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023" y="5969868"/>
            <a:ext cx="2471229" cy="78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28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9570A7B-AADA-4B83-9C71-119C14F1A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8960528" cy="1115228"/>
          </a:xfrm>
        </p:spPr>
        <p:txBody>
          <a:bodyPr>
            <a:normAutofit fontScale="90000"/>
          </a:bodyPr>
          <a:lstStyle/>
          <a:p>
            <a:r>
              <a:rPr lang="bg-BG" sz="4000" dirty="0"/>
              <a:t>Национална стратегия за борба с наркотиците </a:t>
            </a:r>
            <a:br>
              <a:rPr lang="bg-BG" sz="4000" dirty="0"/>
            </a:br>
            <a:r>
              <a:rPr lang="bg-BG" sz="4000" dirty="0"/>
              <a:t>2014-2018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5339FC15-B473-4209-98C0-4ADBB68076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17289"/>
            <a:ext cx="9750014" cy="3218347"/>
          </a:xfrm>
        </p:spPr>
        <p:txBody>
          <a:bodyPr>
            <a:normAutofit/>
          </a:bodyPr>
          <a:lstStyle/>
          <a:p>
            <a:pPr algn="l"/>
            <a:r>
              <a:rPr lang="bg-BG" dirty="0">
                <a:latin typeface="+mj-lt"/>
              </a:rPr>
              <a:t>Две стратегически цели:</a:t>
            </a:r>
          </a:p>
          <a:p>
            <a:pPr marL="457200" indent="-457200" algn="l">
              <a:buAutoNum type="arabicPeriod"/>
            </a:pPr>
            <a:r>
              <a:rPr lang="bg-BG" dirty="0">
                <a:latin typeface="+mj-lt"/>
              </a:rPr>
              <a:t>Намаляване на търсенето на наркотични вещества - превенция, лечение и рехабилитация, реинтеграция,  намаляване на вредите, социална подкрепа и т.н.</a:t>
            </a:r>
          </a:p>
          <a:p>
            <a:pPr marL="457200" indent="-457200" algn="l">
              <a:buAutoNum type="arabicPeriod"/>
            </a:pPr>
            <a:r>
              <a:rPr lang="bg-BG" dirty="0">
                <a:latin typeface="+mj-lt"/>
              </a:rPr>
              <a:t>Намаляване на предлагането на наркотични вещества – трафик, преследване на разпространението, прокуратура, съдилища, затвор и т.н. 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A44EB705-91F8-4DA3-AF86-05BFD1F5B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22" y="5964257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88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5F6AC202-F2C6-4845-842D-0162DDC86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240" y="5994302"/>
            <a:ext cx="2475191" cy="786452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642A48CE-6F42-428E-8219-F4054883A664}"/>
              </a:ext>
            </a:extLst>
          </p:cNvPr>
          <p:cNvSpPr txBox="1"/>
          <p:nvPr/>
        </p:nvSpPr>
        <p:spPr>
          <a:xfrm>
            <a:off x="1589103" y="1047421"/>
            <a:ext cx="10126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latin typeface="+mj-lt"/>
              </a:rPr>
              <a:t>Разпределение</a:t>
            </a:r>
            <a:r>
              <a:rPr lang="ru-RU" sz="2800" dirty="0">
                <a:latin typeface="+mj-lt"/>
              </a:rPr>
              <a:t> на </a:t>
            </a:r>
            <a:r>
              <a:rPr lang="ru-RU" sz="2800" dirty="0" err="1">
                <a:latin typeface="+mj-lt"/>
              </a:rPr>
              <a:t>средствата</a:t>
            </a:r>
            <a:r>
              <a:rPr lang="ru-RU" sz="2800" dirty="0">
                <a:latin typeface="+mj-lt"/>
              </a:rPr>
              <a:t> между </a:t>
            </a:r>
            <a:r>
              <a:rPr lang="ru-RU" sz="2800" dirty="0" err="1">
                <a:latin typeface="+mj-lt"/>
              </a:rPr>
              <a:t>двете</a:t>
            </a:r>
            <a:r>
              <a:rPr lang="ru-RU" sz="2800" dirty="0">
                <a:latin typeface="+mj-lt"/>
              </a:rPr>
              <a:t> стратегически задачи </a:t>
            </a:r>
            <a:endParaRPr lang="bg-BG" sz="2800" dirty="0">
              <a:latin typeface="+mj-lt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F5B8C599-0365-4AE3-BB63-7547E1112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380" y="1710845"/>
            <a:ext cx="6617239" cy="3866169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6D7D5240-B5B8-4773-904D-D9AEC28D28CF}"/>
              </a:ext>
            </a:extLst>
          </p:cNvPr>
          <p:cNvSpPr txBox="1"/>
          <p:nvPr/>
        </p:nvSpPr>
        <p:spPr>
          <a:xfrm>
            <a:off x="1589103" y="5717219"/>
            <a:ext cx="8191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Подадените данни показват, че 8,26 % от общите разходи за борба с наркотиците</a:t>
            </a:r>
          </a:p>
          <a:p>
            <a:r>
              <a:rPr lang="bg-BG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са разходвани по  Стратегическа задача 1,</a:t>
            </a:r>
          </a:p>
          <a:p>
            <a:r>
              <a:rPr lang="bg-BG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срещу 91.74% по стратегическа задача 2</a:t>
            </a:r>
            <a:endParaRPr lang="bg-B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8968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A33C6EB8-C1C9-449A-938B-611671E40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616156"/>
            <a:ext cx="5157787" cy="823912"/>
          </a:xfrm>
        </p:spPr>
        <p:txBody>
          <a:bodyPr/>
          <a:lstStyle/>
          <a:p>
            <a:r>
              <a:rPr lang="bg-BG" dirty="0">
                <a:latin typeface="+mj-lt"/>
              </a:rPr>
              <a:t>Употреба след общото население</a:t>
            </a:r>
          </a:p>
        </p:txBody>
      </p:sp>
      <p:pic>
        <p:nvPicPr>
          <p:cNvPr id="7" name="Контейнер за съдържание 6">
            <a:extLst>
              <a:ext uri="{FF2B5EF4-FFF2-40B4-BE49-F238E27FC236}">
                <a16:creationId xmlns:a16="http://schemas.microsoft.com/office/drawing/2014/main" id="{CAFAA6B7-D6E4-418B-8924-5AE6C1975E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1988225"/>
            <a:ext cx="5157787" cy="3684588"/>
          </a:xfrm>
          <a:prstGeom prst="rect">
            <a:avLst/>
          </a:prstGeom>
        </p:spPr>
      </p:pic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6633695C-1695-4A87-83E1-6D11F8372A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8" y="1009382"/>
            <a:ext cx="5183188" cy="823912"/>
          </a:xfrm>
        </p:spPr>
        <p:txBody>
          <a:bodyPr/>
          <a:lstStyle/>
          <a:p>
            <a:r>
              <a:rPr lang="bg-BG" dirty="0">
                <a:latin typeface="+mj-lt"/>
              </a:rPr>
              <a:t>Употреба в училищна възраст и млади хора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27775351-1F71-4380-93FE-10A240EFCC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164030"/>
            <a:ext cx="5183188" cy="36845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ESPAD 2015</a:t>
            </a:r>
            <a:r>
              <a:rPr lang="bg-BG" dirty="0"/>
              <a:t>г - 30% от младежите на 15-16 години са опитали незаконно вещество</a:t>
            </a:r>
          </a:p>
          <a:p>
            <a:r>
              <a:rPr lang="en-US" dirty="0"/>
              <a:t>ESPAD </a:t>
            </a:r>
            <a:r>
              <a:rPr lang="bg-BG" dirty="0"/>
              <a:t>2020 – 1.8% от 13 годишните са опитали </a:t>
            </a:r>
            <a:r>
              <a:rPr lang="bg-BG" dirty="0" err="1"/>
              <a:t>амфетамини</a:t>
            </a:r>
            <a:endParaRPr lang="bg-BG" dirty="0"/>
          </a:p>
          <a:p>
            <a:r>
              <a:rPr lang="en-US" dirty="0"/>
              <a:t>~</a:t>
            </a:r>
            <a:r>
              <a:rPr lang="bg-BG" dirty="0"/>
              <a:t>20%</a:t>
            </a:r>
            <a:r>
              <a:rPr lang="en-US" dirty="0"/>
              <a:t> </a:t>
            </a:r>
            <a:r>
              <a:rPr lang="bg-BG" dirty="0"/>
              <a:t>от младите хора до 29г са употребили поне веднъж в живота си (2016)</a:t>
            </a: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006D8993-D3C6-43BC-88CB-288FEE9DF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0747" y="5988468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98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DD9B94A-17BF-441D-A328-8D2AFE7CE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8494"/>
            <a:ext cx="10515600" cy="50943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>
                <a:latin typeface="+mj-lt"/>
              </a:rPr>
              <a:t>Съгласно</a:t>
            </a:r>
            <a:r>
              <a:rPr lang="ru-RU" dirty="0">
                <a:latin typeface="+mj-lt"/>
              </a:rPr>
              <a:t> плана за </a:t>
            </a:r>
            <a:r>
              <a:rPr lang="ru-RU" dirty="0" err="1">
                <a:latin typeface="+mj-lt"/>
              </a:rPr>
              <a:t>изпълнение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Министърът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образованието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има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ангажимент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към</a:t>
            </a:r>
            <a:r>
              <a:rPr lang="ru-RU" dirty="0">
                <a:latin typeface="+mj-lt"/>
              </a:rPr>
              <a:t> 7 от </a:t>
            </a:r>
            <a:r>
              <a:rPr lang="ru-RU" dirty="0" err="1">
                <a:latin typeface="+mj-lt"/>
              </a:rPr>
              <a:t>задачите</a:t>
            </a:r>
            <a:r>
              <a:rPr lang="ru-RU" dirty="0">
                <a:latin typeface="+mj-lt"/>
              </a:rPr>
              <a:t>.  </a:t>
            </a:r>
          </a:p>
          <a:p>
            <a:pPr marL="0" indent="0" algn="just">
              <a:buNone/>
            </a:pPr>
            <a:r>
              <a:rPr lang="ru-RU" dirty="0">
                <a:latin typeface="+mj-lt"/>
              </a:rPr>
              <a:t> 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“</a:t>
            </a:r>
            <a:r>
              <a:rPr lang="ru-RU" i="1" dirty="0">
                <a:latin typeface="+mj-lt"/>
              </a:rPr>
              <a:t>не е </a:t>
            </a:r>
            <a:r>
              <a:rPr lang="ru-RU" i="1" dirty="0" err="1">
                <a:latin typeface="+mj-lt"/>
              </a:rPr>
              <a:t>изразходвало</a:t>
            </a:r>
            <a:r>
              <a:rPr lang="ru-RU" i="1" dirty="0">
                <a:latin typeface="+mj-lt"/>
              </a:rPr>
              <a:t> средства от бюджета на </a:t>
            </a:r>
            <a:r>
              <a:rPr lang="ru-RU" i="1" dirty="0" err="1">
                <a:latin typeface="+mj-lt"/>
              </a:rPr>
              <a:t>ведомството</a:t>
            </a:r>
            <a:r>
              <a:rPr lang="ru-RU" i="1" dirty="0">
                <a:latin typeface="+mj-lt"/>
              </a:rPr>
              <a:t> по Плана за </a:t>
            </a:r>
            <a:r>
              <a:rPr lang="ru-RU" i="1" dirty="0" err="1">
                <a:latin typeface="+mj-lt"/>
              </a:rPr>
              <a:t>дейности</a:t>
            </a:r>
            <a:r>
              <a:rPr lang="ru-RU" i="1" dirty="0">
                <a:latin typeface="+mj-lt"/>
              </a:rPr>
              <a:t>, </a:t>
            </a:r>
            <a:r>
              <a:rPr lang="ru-RU" i="1" dirty="0" err="1">
                <a:latin typeface="+mj-lt"/>
              </a:rPr>
              <a:t>свързан</a:t>
            </a:r>
            <a:r>
              <a:rPr lang="ru-RU" i="1" dirty="0">
                <a:latin typeface="+mj-lt"/>
              </a:rPr>
              <a:t> с </a:t>
            </a:r>
            <a:r>
              <a:rPr lang="ru-RU" i="1" dirty="0" err="1">
                <a:latin typeface="+mj-lt"/>
              </a:rPr>
              <a:t>изпълнението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Националната</a:t>
            </a:r>
            <a:r>
              <a:rPr lang="ru-RU" i="1" dirty="0">
                <a:latin typeface="+mj-lt"/>
              </a:rPr>
              <a:t> стратегия за </a:t>
            </a:r>
            <a:r>
              <a:rPr lang="ru-RU" i="1" dirty="0" err="1">
                <a:latin typeface="+mj-lt"/>
              </a:rPr>
              <a:t>борба</a:t>
            </a:r>
            <a:r>
              <a:rPr lang="ru-RU" i="1" dirty="0">
                <a:latin typeface="+mj-lt"/>
              </a:rPr>
              <a:t> с </a:t>
            </a:r>
            <a:r>
              <a:rPr lang="ru-RU" i="1" dirty="0" err="1">
                <a:latin typeface="+mj-lt"/>
              </a:rPr>
              <a:t>наркотиците</a:t>
            </a:r>
            <a:r>
              <a:rPr lang="ru-RU" i="1" dirty="0">
                <a:latin typeface="+mj-lt"/>
              </a:rPr>
              <a:t> 2014-2018 г</a:t>
            </a:r>
            <a:r>
              <a:rPr lang="ru-RU" dirty="0">
                <a:latin typeface="+mj-lt"/>
              </a:rPr>
              <a:t>. “ </a:t>
            </a:r>
            <a:r>
              <a:rPr lang="ru-RU" dirty="0" err="1">
                <a:latin typeface="+mj-lt"/>
              </a:rPr>
              <a:t>Същевременно</a:t>
            </a:r>
            <a:r>
              <a:rPr lang="ru-RU" dirty="0">
                <a:latin typeface="+mj-lt"/>
              </a:rPr>
              <a:t> от </a:t>
            </a:r>
            <a:r>
              <a:rPr lang="ru-RU" dirty="0" err="1">
                <a:latin typeface="+mj-lt"/>
              </a:rPr>
              <a:t>министерството</a:t>
            </a:r>
            <a:r>
              <a:rPr lang="ru-RU" dirty="0">
                <a:latin typeface="+mj-lt"/>
              </a:rPr>
              <a:t> е оказана “</a:t>
            </a:r>
            <a:r>
              <a:rPr lang="ru-RU" i="1" dirty="0" err="1">
                <a:latin typeface="+mj-lt"/>
              </a:rPr>
              <a:t>методическа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подкрепа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регионалните</a:t>
            </a:r>
            <a:r>
              <a:rPr lang="ru-RU" i="1" dirty="0">
                <a:latin typeface="+mj-lt"/>
              </a:rPr>
              <a:t> управления на </a:t>
            </a:r>
            <a:r>
              <a:rPr lang="ru-RU" i="1" dirty="0" err="1">
                <a:latin typeface="+mj-lt"/>
              </a:rPr>
              <a:t>образованието</a:t>
            </a:r>
            <a:r>
              <a:rPr lang="ru-RU" i="1" dirty="0">
                <a:latin typeface="+mj-lt"/>
              </a:rPr>
              <a:t> и на </a:t>
            </a:r>
            <a:r>
              <a:rPr lang="ru-RU" i="1" dirty="0" err="1">
                <a:latin typeface="+mj-lt"/>
              </a:rPr>
              <a:t>институциите</a:t>
            </a:r>
            <a:r>
              <a:rPr lang="ru-RU" i="1" dirty="0">
                <a:latin typeface="+mj-lt"/>
              </a:rPr>
              <a:t> в </a:t>
            </a:r>
            <a:r>
              <a:rPr lang="ru-RU" i="1" dirty="0" err="1">
                <a:latin typeface="+mj-lt"/>
              </a:rPr>
              <a:t>системата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предучилищното</a:t>
            </a:r>
            <a:r>
              <a:rPr lang="ru-RU" i="1" dirty="0">
                <a:latin typeface="+mj-lt"/>
              </a:rPr>
              <a:t> и </a:t>
            </a:r>
            <a:r>
              <a:rPr lang="ru-RU" i="1" dirty="0" err="1">
                <a:latin typeface="+mj-lt"/>
              </a:rPr>
              <a:t>училищното</a:t>
            </a:r>
            <a:r>
              <a:rPr lang="ru-RU" i="1" dirty="0">
                <a:latin typeface="+mj-lt"/>
              </a:rPr>
              <a:t> образование, </a:t>
            </a:r>
            <a:r>
              <a:rPr lang="ru-RU" i="1" dirty="0" err="1">
                <a:latin typeface="+mj-lt"/>
              </a:rPr>
              <a:t>както</a:t>
            </a:r>
            <a:r>
              <a:rPr lang="ru-RU" i="1" dirty="0">
                <a:latin typeface="+mj-lt"/>
              </a:rPr>
              <a:t> и </a:t>
            </a:r>
            <a:r>
              <a:rPr lang="ru-RU" i="1" dirty="0" err="1">
                <a:latin typeface="+mj-lt"/>
              </a:rPr>
              <a:t>подкрепа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други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заинтересовани</a:t>
            </a:r>
            <a:r>
              <a:rPr lang="ru-RU" i="1" dirty="0">
                <a:latin typeface="+mj-lt"/>
              </a:rPr>
              <a:t> институции, по организация и </a:t>
            </a:r>
            <a:r>
              <a:rPr lang="ru-RU" i="1" dirty="0" err="1">
                <a:latin typeface="+mj-lt"/>
              </a:rPr>
              <a:t>изпълнението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дейности</a:t>
            </a:r>
            <a:r>
              <a:rPr lang="ru-RU" i="1" dirty="0">
                <a:latin typeface="+mj-lt"/>
              </a:rPr>
              <a:t>, </a:t>
            </a:r>
            <a:r>
              <a:rPr lang="ru-RU" i="1" dirty="0" err="1">
                <a:latin typeface="+mj-lt"/>
              </a:rPr>
              <a:t>свързани</a:t>
            </a:r>
            <a:r>
              <a:rPr lang="ru-RU" i="1" dirty="0">
                <a:latin typeface="+mj-lt"/>
              </a:rPr>
              <a:t> с </a:t>
            </a:r>
            <a:r>
              <a:rPr lang="ru-RU" i="1" dirty="0" err="1">
                <a:latin typeface="+mj-lt"/>
              </a:rPr>
              <a:t>реализиране</a:t>
            </a:r>
            <a:r>
              <a:rPr lang="ru-RU" i="1" dirty="0">
                <a:latin typeface="+mj-lt"/>
              </a:rPr>
              <a:t> на Стратегия за </a:t>
            </a:r>
            <a:r>
              <a:rPr lang="ru-RU" i="1" dirty="0" err="1">
                <a:latin typeface="+mj-lt"/>
              </a:rPr>
              <a:t>борба</a:t>
            </a:r>
            <a:r>
              <a:rPr lang="ru-RU" i="1" dirty="0">
                <a:latin typeface="+mj-lt"/>
              </a:rPr>
              <a:t> с </a:t>
            </a:r>
            <a:r>
              <a:rPr lang="ru-RU" i="1" dirty="0" err="1">
                <a:latin typeface="+mj-lt"/>
              </a:rPr>
              <a:t>наркотиците</a:t>
            </a:r>
            <a:r>
              <a:rPr lang="ru-RU" i="1" dirty="0">
                <a:latin typeface="+mj-lt"/>
              </a:rPr>
              <a:t> 2014-2018 г. “</a:t>
            </a:r>
          </a:p>
          <a:p>
            <a:pPr marL="0" indent="0" algn="just">
              <a:buNone/>
            </a:pPr>
            <a:endParaRPr lang="ru-RU" dirty="0">
              <a:latin typeface="+mj-lt"/>
            </a:endParaRPr>
          </a:p>
          <a:p>
            <a:pPr marL="0" indent="0" algn="just">
              <a:buNone/>
            </a:pPr>
            <a:r>
              <a:rPr lang="ru-RU" dirty="0">
                <a:latin typeface="+mj-lt"/>
              </a:rPr>
              <a:t>В отговорите, </a:t>
            </a:r>
            <a:r>
              <a:rPr lang="ru-RU" dirty="0" err="1">
                <a:latin typeface="+mj-lt"/>
              </a:rPr>
              <a:t>които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получихме</a:t>
            </a:r>
            <a:r>
              <a:rPr lang="ru-RU" dirty="0">
                <a:latin typeface="+mj-lt"/>
              </a:rPr>
              <a:t> от 28 </a:t>
            </a:r>
            <a:r>
              <a:rPr lang="ru-RU" dirty="0" err="1">
                <a:latin typeface="+mj-lt"/>
              </a:rPr>
              <a:t>регионалните</a:t>
            </a:r>
            <a:r>
              <a:rPr lang="ru-RU" dirty="0">
                <a:latin typeface="+mj-lt"/>
              </a:rPr>
              <a:t> управления на </a:t>
            </a:r>
            <a:r>
              <a:rPr lang="ru-RU" dirty="0" err="1">
                <a:latin typeface="+mj-lt"/>
              </a:rPr>
              <a:t>образованието</a:t>
            </a:r>
            <a:r>
              <a:rPr lang="ru-RU" dirty="0">
                <a:latin typeface="+mj-lt"/>
              </a:rPr>
              <a:t> се </a:t>
            </a:r>
            <a:r>
              <a:rPr lang="ru-RU" dirty="0" err="1">
                <a:latin typeface="+mj-lt"/>
              </a:rPr>
              <a:t>казва</a:t>
            </a:r>
            <a:r>
              <a:rPr lang="ru-RU" dirty="0">
                <a:latin typeface="+mj-lt"/>
              </a:rPr>
              <a:t>, че те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нямат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разходи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dirty="0" err="1">
                <a:latin typeface="+mj-lt"/>
              </a:rPr>
              <a:t>във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връзка</a:t>
            </a:r>
            <a:r>
              <a:rPr lang="ru-RU" dirty="0">
                <a:latin typeface="+mj-lt"/>
              </a:rPr>
              <a:t> с </a:t>
            </a:r>
            <a:r>
              <a:rPr lang="ru-RU" dirty="0" err="1">
                <a:latin typeface="+mj-lt"/>
              </a:rPr>
              <a:t>изпълнение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стратегията</a:t>
            </a:r>
            <a:r>
              <a:rPr lang="ru-RU" dirty="0">
                <a:latin typeface="+mj-lt"/>
              </a:rPr>
              <a:t>. </a:t>
            </a:r>
            <a:br>
              <a:rPr lang="bg-BG" dirty="0">
                <a:latin typeface="+mj-lt"/>
              </a:rPr>
            </a:br>
            <a:endParaRPr lang="bg-BG" dirty="0">
              <a:latin typeface="+mj-lt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D056EBD4-3A82-4B4E-9B9B-176A0DACF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990" y="5706423"/>
            <a:ext cx="2475191" cy="786452"/>
          </a:xfrm>
          <a:prstGeom prst="rect">
            <a:avLst/>
          </a:prstGeom>
        </p:spPr>
      </p:pic>
      <p:sp>
        <p:nvSpPr>
          <p:cNvPr id="6" name="Заглавие 5">
            <a:extLst>
              <a:ext uri="{FF2B5EF4-FFF2-40B4-BE49-F238E27FC236}">
                <a16:creationId xmlns:a16="http://schemas.microsoft.com/office/drawing/2014/main" id="{E7E8C527-D301-4918-ABC7-651AC29AF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930"/>
            <a:ext cx="10515600" cy="1325563"/>
          </a:xfrm>
        </p:spPr>
        <p:txBody>
          <a:bodyPr/>
          <a:lstStyle/>
          <a:p>
            <a:r>
              <a:rPr lang="bg-BG" dirty="0"/>
              <a:t>Система на образованието:</a:t>
            </a:r>
            <a:br>
              <a:rPr lang="bg-BG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75113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E2CE66F-6CEA-45DB-96E9-738B4E0E0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Общински</a:t>
            </a:r>
            <a:r>
              <a:rPr lang="ru-RU" dirty="0"/>
              <a:t> </a:t>
            </a:r>
            <a:r>
              <a:rPr lang="ru-RU" dirty="0" err="1"/>
              <a:t>съвети</a:t>
            </a:r>
            <a:r>
              <a:rPr lang="ru-RU" dirty="0"/>
              <a:t> по </a:t>
            </a:r>
            <a:r>
              <a:rPr lang="ru-RU" dirty="0" err="1"/>
              <a:t>наркотични</a:t>
            </a:r>
            <a:r>
              <a:rPr lang="ru-RU" dirty="0"/>
              <a:t> вещества и </a:t>
            </a:r>
            <a:r>
              <a:rPr lang="ru-RU" dirty="0" err="1"/>
              <a:t>превантивно</a:t>
            </a:r>
            <a:r>
              <a:rPr lang="ru-RU" dirty="0"/>
              <a:t> </a:t>
            </a:r>
            <a:r>
              <a:rPr lang="ru-RU" dirty="0" err="1"/>
              <a:t>информационни</a:t>
            </a:r>
            <a:r>
              <a:rPr lang="ru-RU" dirty="0"/>
              <a:t> </a:t>
            </a:r>
            <a:r>
              <a:rPr lang="ru-RU" dirty="0" err="1"/>
              <a:t>центрове</a:t>
            </a:r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6DB8449-8712-4042-A49C-074025C05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bg-BG" dirty="0"/>
            </a:br>
            <a:br>
              <a:rPr lang="bg-BG" dirty="0"/>
            </a:br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88BF033C-BE42-41ED-865C-D36C1E3E9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056" y="1690688"/>
            <a:ext cx="7777139" cy="4801885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80C6AB44-4558-470C-B17A-A260FFCC5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411" y="5870642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75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2CA727F-5CCC-43CF-BC4F-DAA0066BA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Превенция</a:t>
            </a:r>
          </a:p>
        </p:txBody>
      </p:sp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id="{D3C8A763-51A2-4E8A-8F7E-16563A7E7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02548"/>
            <a:ext cx="9346766" cy="5190327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12FB52D5-CA37-4664-8450-BEE666363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809" y="6071548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9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F9A31C8-72E0-4A7B-95CD-665330421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/>
              <a:t>Министерство на младежта и спорта</a:t>
            </a:r>
          </a:p>
        </p:txBody>
      </p:sp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id="{BC296A3E-6DD1-42EC-A326-1271FBD964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6198" y="1338369"/>
            <a:ext cx="8939603" cy="5519631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6F29959-595A-4A5E-9167-97E1BB537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3284" y="5961854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95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9581C1E-F27F-4092-AA6E-A790FC817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066" y="710005"/>
            <a:ext cx="10557734" cy="5466958"/>
          </a:xfrm>
        </p:spPr>
        <p:txBody>
          <a:bodyPr>
            <a:normAutofit lnSpcReduction="10000"/>
          </a:bodyPr>
          <a:lstStyle/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ru-RU" dirty="0" err="1">
                <a:latin typeface="+mj-lt"/>
              </a:rPr>
              <a:t>Националната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програма</a:t>
            </a:r>
            <a:r>
              <a:rPr lang="ru-RU" dirty="0">
                <a:latin typeface="+mj-lt"/>
              </a:rPr>
              <a:t> за </a:t>
            </a:r>
            <a:r>
              <a:rPr lang="ru-RU" dirty="0" err="1">
                <a:latin typeface="+mj-lt"/>
              </a:rPr>
              <a:t>изпълнение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младежки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дейности</a:t>
            </a:r>
            <a:r>
              <a:rPr lang="ru-RU" dirty="0">
                <a:latin typeface="+mj-lt"/>
              </a:rPr>
              <a:t> по чл. 10А от закона за </a:t>
            </a:r>
            <a:r>
              <a:rPr lang="ru-RU" dirty="0" err="1">
                <a:latin typeface="+mj-lt"/>
              </a:rPr>
              <a:t>хазарта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чиито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основни</a:t>
            </a:r>
            <a:r>
              <a:rPr lang="ru-RU" dirty="0">
                <a:latin typeface="+mj-lt"/>
              </a:rPr>
              <a:t> цели </a:t>
            </a:r>
            <a:r>
              <a:rPr lang="ru-RU" dirty="0" err="1">
                <a:latin typeface="+mj-lt"/>
              </a:rPr>
              <a:t>са</a:t>
            </a:r>
            <a:r>
              <a:rPr lang="ru-RU" dirty="0">
                <a:latin typeface="+mj-lt"/>
              </a:rPr>
              <a:t>: „</a:t>
            </a:r>
            <a:r>
              <a:rPr lang="ru-RU" i="1" dirty="0" err="1">
                <a:latin typeface="+mj-lt"/>
              </a:rPr>
              <a:t>Създаване</a:t>
            </a:r>
            <a:r>
              <a:rPr lang="ru-RU" i="1" dirty="0">
                <a:latin typeface="+mj-lt"/>
              </a:rPr>
              <a:t> на условия за </a:t>
            </a:r>
            <a:r>
              <a:rPr lang="ru-RU" i="1" dirty="0" err="1">
                <a:latin typeface="+mj-lt"/>
              </a:rPr>
              <a:t>изграждане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социално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отговорно</a:t>
            </a:r>
            <a:r>
              <a:rPr lang="ru-RU" i="1" dirty="0">
                <a:latin typeface="+mj-lt"/>
              </a:rPr>
              <a:t> поведение чрез </a:t>
            </a:r>
            <a:r>
              <a:rPr lang="ru-RU" i="1" dirty="0" err="1">
                <a:latin typeface="+mj-lt"/>
              </a:rPr>
              <a:t>насърчаване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здравословен</a:t>
            </a:r>
            <a:r>
              <a:rPr lang="ru-RU" i="1" dirty="0">
                <a:latin typeface="+mj-lt"/>
              </a:rPr>
              <a:t> начин на живот, превенция на </a:t>
            </a:r>
            <a:r>
              <a:rPr lang="ru-RU" i="1" dirty="0" err="1">
                <a:latin typeface="+mj-lt"/>
              </a:rPr>
              <a:t>агресия</a:t>
            </a:r>
            <a:r>
              <a:rPr lang="ru-RU" i="1" dirty="0">
                <a:latin typeface="+mj-lt"/>
              </a:rPr>
              <a:t> и </a:t>
            </a:r>
            <a:r>
              <a:rPr lang="ru-RU" i="1" dirty="0" err="1">
                <a:latin typeface="+mj-lt"/>
              </a:rPr>
              <a:t>различни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форми</a:t>
            </a:r>
            <a:r>
              <a:rPr lang="ru-RU" i="1" dirty="0">
                <a:latin typeface="+mj-lt"/>
              </a:rPr>
              <a:t> на зависимости сред </a:t>
            </a:r>
            <a:r>
              <a:rPr lang="ru-RU" i="1" dirty="0" err="1">
                <a:latin typeface="+mj-lt"/>
              </a:rPr>
              <a:t>младите</a:t>
            </a:r>
            <a:r>
              <a:rPr lang="ru-RU" i="1" dirty="0">
                <a:latin typeface="+mj-lt"/>
              </a:rPr>
              <a:t> хора</a:t>
            </a:r>
            <a:r>
              <a:rPr lang="ru-RU" dirty="0">
                <a:latin typeface="+mj-lt"/>
              </a:rPr>
              <a:t>.“</a:t>
            </a:r>
          </a:p>
          <a:p>
            <a:pPr algn="just"/>
            <a:endParaRPr lang="ru-RU" dirty="0">
              <a:latin typeface="+mj-lt"/>
            </a:endParaRPr>
          </a:p>
          <a:p>
            <a:pPr algn="just"/>
            <a:r>
              <a:rPr lang="ru-RU" dirty="0" err="1">
                <a:latin typeface="+mj-lt"/>
              </a:rPr>
              <a:t>Бърз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преглед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дейностите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заложени</a:t>
            </a:r>
            <a:r>
              <a:rPr lang="ru-RU" dirty="0">
                <a:latin typeface="+mj-lt"/>
              </a:rPr>
              <a:t> в </a:t>
            </a:r>
            <a:r>
              <a:rPr lang="ru-RU" dirty="0" err="1">
                <a:latin typeface="+mj-lt"/>
              </a:rPr>
              <a:t>споменатите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програми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показва</a:t>
            </a:r>
            <a:r>
              <a:rPr lang="ru-RU" dirty="0">
                <a:latin typeface="+mj-lt"/>
              </a:rPr>
              <a:t>, че </a:t>
            </a:r>
            <a:r>
              <a:rPr lang="ru-RU" dirty="0" err="1">
                <a:latin typeface="+mj-lt"/>
              </a:rPr>
              <a:t>никъде</a:t>
            </a:r>
            <a:r>
              <a:rPr lang="ru-RU" dirty="0">
                <a:latin typeface="+mj-lt"/>
              </a:rPr>
              <a:t> не се </a:t>
            </a:r>
            <a:r>
              <a:rPr lang="ru-RU" dirty="0" err="1">
                <a:latin typeface="+mj-lt"/>
              </a:rPr>
              <a:t>дефинира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какво</a:t>
            </a:r>
            <a:r>
              <a:rPr lang="ru-RU" dirty="0">
                <a:latin typeface="+mj-lt"/>
              </a:rPr>
              <a:t> се </a:t>
            </a:r>
            <a:r>
              <a:rPr lang="ru-RU" dirty="0" err="1">
                <a:latin typeface="+mj-lt"/>
              </a:rPr>
              <a:t>разбира</a:t>
            </a:r>
            <a:r>
              <a:rPr lang="ru-RU" dirty="0">
                <a:latin typeface="+mj-lt"/>
              </a:rPr>
              <a:t> под „</a:t>
            </a:r>
            <a:r>
              <a:rPr lang="ru-RU" dirty="0" err="1">
                <a:latin typeface="+mj-lt"/>
              </a:rPr>
              <a:t>зависимост</a:t>
            </a:r>
            <a:r>
              <a:rPr lang="ru-RU" dirty="0">
                <a:latin typeface="+mj-lt"/>
              </a:rPr>
              <a:t>“, </a:t>
            </a:r>
            <a:r>
              <a:rPr lang="ru-RU" dirty="0" err="1">
                <a:latin typeface="+mj-lt"/>
              </a:rPr>
              <a:t>никъде</a:t>
            </a:r>
            <a:r>
              <a:rPr lang="ru-RU" dirty="0">
                <a:latin typeface="+mj-lt"/>
              </a:rPr>
              <a:t> не се </a:t>
            </a:r>
            <a:r>
              <a:rPr lang="ru-RU" dirty="0" err="1">
                <a:latin typeface="+mj-lt"/>
              </a:rPr>
              <a:t>дефинират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видовете</a:t>
            </a:r>
            <a:r>
              <a:rPr lang="ru-RU" dirty="0">
                <a:latin typeface="+mj-lt"/>
              </a:rPr>
              <a:t> зависимости, а </a:t>
            </a:r>
            <a:r>
              <a:rPr lang="ru-RU" dirty="0" err="1">
                <a:latin typeface="+mj-lt"/>
              </a:rPr>
              <a:t>основните</a:t>
            </a:r>
            <a:r>
              <a:rPr lang="ru-RU" dirty="0">
                <a:latin typeface="+mj-lt"/>
              </a:rPr>
              <a:t> средства по </a:t>
            </a:r>
            <a:r>
              <a:rPr lang="ru-RU" dirty="0" err="1">
                <a:latin typeface="+mj-lt"/>
              </a:rPr>
              <a:t>тази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програма</a:t>
            </a:r>
            <a:r>
              <a:rPr lang="ru-RU" dirty="0">
                <a:latin typeface="+mj-lt"/>
              </a:rPr>
              <a:t> се </a:t>
            </a:r>
            <a:r>
              <a:rPr lang="ru-RU" dirty="0" err="1">
                <a:latin typeface="+mj-lt"/>
              </a:rPr>
              <a:t>разходват</a:t>
            </a:r>
            <a:r>
              <a:rPr lang="ru-RU" dirty="0">
                <a:latin typeface="+mj-lt"/>
              </a:rPr>
              <a:t> за </a:t>
            </a:r>
            <a:r>
              <a:rPr lang="ru-RU" dirty="0" err="1">
                <a:latin typeface="+mj-lt"/>
              </a:rPr>
              <a:t>анимирани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видеа</a:t>
            </a:r>
            <a:r>
              <a:rPr lang="ru-RU" dirty="0">
                <a:latin typeface="+mj-lt"/>
              </a:rPr>
              <a:t> и </a:t>
            </a:r>
            <a:r>
              <a:rPr lang="ru-RU" dirty="0" err="1">
                <a:latin typeface="+mj-lt"/>
              </a:rPr>
              <a:t>спортни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дейности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които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са</a:t>
            </a:r>
            <a:r>
              <a:rPr lang="ru-RU" dirty="0">
                <a:latin typeface="+mj-lt"/>
              </a:rPr>
              <a:t> с </a:t>
            </a:r>
            <a:r>
              <a:rPr lang="ru-RU" dirty="0" err="1">
                <a:latin typeface="+mj-lt"/>
              </a:rPr>
              <a:t>недоказана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ефективност</a:t>
            </a:r>
            <a:r>
              <a:rPr lang="ru-RU" dirty="0">
                <a:latin typeface="+mj-lt"/>
              </a:rPr>
              <a:t> по отношение на </a:t>
            </a:r>
            <a:r>
              <a:rPr lang="ru-RU" dirty="0" err="1">
                <a:latin typeface="+mj-lt"/>
              </a:rPr>
              <a:t>превенцията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употребата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психоактивни</a:t>
            </a:r>
            <a:r>
              <a:rPr lang="ru-RU" dirty="0">
                <a:latin typeface="+mj-lt"/>
              </a:rPr>
              <a:t> вещества.</a:t>
            </a:r>
          </a:p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FCE5C47B-CEBB-49DD-98B9-E4D0127E6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4800" y="5940339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67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0E3355B-F18D-48EB-9407-24E9D25E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Система за социални грижи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FB1DC29-245D-4420-BAF6-2A03DF01A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i="1" dirty="0">
                <a:latin typeface="+mj-lt"/>
              </a:rPr>
              <a:t>"</a:t>
            </a:r>
            <a:r>
              <a:rPr lang="ru-RU" i="1" dirty="0" err="1">
                <a:latin typeface="+mj-lt"/>
              </a:rPr>
              <a:t>Предвид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функционалните</a:t>
            </a:r>
            <a:r>
              <a:rPr lang="ru-RU" i="1" dirty="0">
                <a:latin typeface="+mj-lt"/>
              </a:rPr>
              <a:t> компетентности на АСП в бюджета на </a:t>
            </a:r>
            <a:r>
              <a:rPr lang="ru-RU" i="1" dirty="0" err="1">
                <a:latin typeface="+mj-lt"/>
              </a:rPr>
              <a:t>институцията</a:t>
            </a:r>
            <a:r>
              <a:rPr lang="ru-RU" i="1" dirty="0">
                <a:latin typeface="+mj-lt"/>
              </a:rPr>
              <a:t> не се </a:t>
            </a:r>
            <a:r>
              <a:rPr lang="ru-RU" i="1" dirty="0" err="1">
                <a:latin typeface="+mj-lt"/>
              </a:rPr>
              <a:t>планират</a:t>
            </a:r>
            <a:r>
              <a:rPr lang="ru-RU" i="1" dirty="0">
                <a:latin typeface="+mj-lt"/>
              </a:rPr>
              <a:t> средства за </a:t>
            </a:r>
            <a:r>
              <a:rPr lang="ru-RU" i="1" dirty="0" err="1">
                <a:latin typeface="+mj-lt"/>
              </a:rPr>
              <a:t>изпълнение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дейностите</a:t>
            </a:r>
            <a:r>
              <a:rPr lang="ru-RU" i="1" dirty="0">
                <a:latin typeface="+mj-lt"/>
              </a:rPr>
              <a:t> по Плана за действие и </a:t>
            </a:r>
            <a:r>
              <a:rPr lang="ru-RU" i="1" dirty="0" err="1">
                <a:latin typeface="+mj-lt"/>
              </a:rPr>
              <a:t>изпълнение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националната</a:t>
            </a:r>
            <a:r>
              <a:rPr lang="ru-RU" i="1" dirty="0">
                <a:latin typeface="+mj-lt"/>
              </a:rPr>
              <a:t> стратегия за </a:t>
            </a:r>
            <a:r>
              <a:rPr lang="ru-RU" i="1" dirty="0" err="1">
                <a:latin typeface="+mj-lt"/>
              </a:rPr>
              <a:t>борба</a:t>
            </a:r>
            <a:r>
              <a:rPr lang="ru-RU" i="1" dirty="0">
                <a:latin typeface="+mj-lt"/>
              </a:rPr>
              <a:t> с </a:t>
            </a:r>
            <a:r>
              <a:rPr lang="ru-RU" i="1" dirty="0" err="1">
                <a:latin typeface="+mj-lt"/>
              </a:rPr>
              <a:t>наркотиците</a:t>
            </a:r>
            <a:r>
              <a:rPr lang="ru-RU" i="1" dirty="0">
                <a:latin typeface="+mj-lt"/>
              </a:rPr>
              <a:t>" </a:t>
            </a:r>
            <a:r>
              <a:rPr lang="ru-RU" dirty="0">
                <a:latin typeface="+mj-lt"/>
              </a:rPr>
              <a:t>се </a:t>
            </a:r>
            <a:r>
              <a:rPr lang="ru-RU" dirty="0" err="1">
                <a:latin typeface="+mj-lt"/>
              </a:rPr>
              <a:t>казва</a:t>
            </a:r>
            <a:r>
              <a:rPr lang="ru-RU" dirty="0">
                <a:latin typeface="+mj-lt"/>
              </a:rPr>
              <a:t> в отговор на </a:t>
            </a:r>
            <a:r>
              <a:rPr lang="ru-RU" dirty="0" err="1">
                <a:latin typeface="+mj-lt"/>
              </a:rPr>
              <a:t>Агенцията</a:t>
            </a:r>
            <a:r>
              <a:rPr lang="ru-RU" dirty="0">
                <a:latin typeface="+mj-lt"/>
              </a:rPr>
              <a:t> за </a:t>
            </a:r>
            <a:r>
              <a:rPr lang="ru-RU" dirty="0" err="1">
                <a:latin typeface="+mj-lt"/>
              </a:rPr>
              <a:t>социално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подпомагане</a:t>
            </a:r>
            <a:r>
              <a:rPr lang="ru-RU" dirty="0">
                <a:latin typeface="+mj-lt"/>
              </a:rPr>
              <a:t>. </a:t>
            </a:r>
          </a:p>
          <a:p>
            <a:pPr algn="just"/>
            <a:r>
              <a:rPr lang="ru-RU" dirty="0">
                <a:latin typeface="+mj-lt"/>
              </a:rPr>
              <a:t>“</a:t>
            </a:r>
            <a:r>
              <a:rPr lang="ru-RU" i="1" dirty="0" err="1">
                <a:latin typeface="+mj-lt"/>
              </a:rPr>
              <a:t>Държавната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агенция</a:t>
            </a:r>
            <a:r>
              <a:rPr lang="ru-RU" i="1" dirty="0">
                <a:latin typeface="+mj-lt"/>
              </a:rPr>
              <a:t> за </a:t>
            </a:r>
            <a:r>
              <a:rPr lang="ru-RU" i="1" dirty="0" err="1">
                <a:latin typeface="+mj-lt"/>
              </a:rPr>
              <a:t>закрила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детето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няма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бюджетирани</a:t>
            </a:r>
            <a:r>
              <a:rPr lang="ru-RU" i="1" dirty="0">
                <a:latin typeface="+mj-lt"/>
              </a:rPr>
              <a:t> и </a:t>
            </a:r>
            <a:r>
              <a:rPr lang="ru-RU" i="1" dirty="0" err="1">
                <a:latin typeface="+mj-lt"/>
              </a:rPr>
              <a:t>разходвани</a:t>
            </a:r>
            <a:r>
              <a:rPr lang="ru-RU" i="1" dirty="0">
                <a:latin typeface="+mj-lt"/>
              </a:rPr>
              <a:t> средства по </a:t>
            </a:r>
            <a:r>
              <a:rPr lang="ru-RU" i="1" dirty="0" err="1">
                <a:latin typeface="+mj-lt"/>
              </a:rPr>
              <a:t>изпълнение</a:t>
            </a:r>
            <a:r>
              <a:rPr lang="ru-RU" i="1" dirty="0">
                <a:latin typeface="+mj-lt"/>
              </a:rPr>
              <a:t> на Плана за действие” </a:t>
            </a:r>
            <a:r>
              <a:rPr lang="ru-RU" dirty="0" err="1">
                <a:latin typeface="+mj-lt"/>
              </a:rPr>
              <a:t>отговарят</a:t>
            </a:r>
            <a:r>
              <a:rPr lang="ru-RU" dirty="0">
                <a:latin typeface="+mj-lt"/>
              </a:rPr>
              <a:t> от ДАЗД. </a:t>
            </a:r>
          </a:p>
          <a:p>
            <a:pPr algn="just"/>
            <a:r>
              <a:rPr lang="ru-RU" i="1" dirty="0">
                <a:latin typeface="+mj-lt"/>
              </a:rPr>
              <a:t>“С </a:t>
            </a:r>
            <a:r>
              <a:rPr lang="ru-RU" i="1" dirty="0" err="1">
                <a:latin typeface="+mj-lt"/>
              </a:rPr>
              <a:t>оглед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гореизложеното</a:t>
            </a:r>
            <a:r>
              <a:rPr lang="ru-RU" i="1" dirty="0">
                <a:latin typeface="+mj-lt"/>
              </a:rPr>
              <a:t>, Ви </a:t>
            </a:r>
            <a:r>
              <a:rPr lang="ru-RU" i="1" dirty="0" err="1">
                <a:latin typeface="+mj-lt"/>
              </a:rPr>
              <a:t>информирам</a:t>
            </a:r>
            <a:r>
              <a:rPr lang="ru-RU" i="1" dirty="0">
                <a:latin typeface="+mj-lt"/>
              </a:rPr>
              <a:t>, че по бюджета на Министерство на труда и </a:t>
            </a:r>
            <a:r>
              <a:rPr lang="ru-RU" i="1" dirty="0" err="1">
                <a:latin typeface="+mj-lt"/>
              </a:rPr>
              <a:t>социалната</a:t>
            </a:r>
            <a:r>
              <a:rPr lang="ru-RU" i="1" dirty="0">
                <a:latin typeface="+mj-lt"/>
              </a:rPr>
              <a:t> политика, в </a:t>
            </a:r>
            <a:r>
              <a:rPr lang="ru-RU" i="1" dirty="0" err="1">
                <a:latin typeface="+mj-lt"/>
              </a:rPr>
              <a:t>качеството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му</a:t>
            </a:r>
            <a:r>
              <a:rPr lang="ru-RU" i="1" dirty="0">
                <a:latin typeface="+mj-lt"/>
              </a:rPr>
              <a:t> на </a:t>
            </a:r>
            <a:r>
              <a:rPr lang="ru-RU" i="1" dirty="0" err="1">
                <a:latin typeface="+mj-lt"/>
              </a:rPr>
              <a:t>първостепенен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разпоредител</a:t>
            </a:r>
            <a:r>
              <a:rPr lang="ru-RU" i="1" dirty="0">
                <a:latin typeface="+mj-lt"/>
              </a:rPr>
              <a:t> с бюджет за периода 2014-2019 г. </a:t>
            </a:r>
            <a:r>
              <a:rPr lang="ru-RU" i="1" dirty="0" err="1">
                <a:latin typeface="+mj-lt"/>
              </a:rPr>
              <a:t>няма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администриран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разходен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показател</a:t>
            </a:r>
            <a:r>
              <a:rPr lang="ru-RU" i="1" dirty="0">
                <a:latin typeface="+mj-lt"/>
              </a:rPr>
              <a:t> по План за </a:t>
            </a:r>
            <a:r>
              <a:rPr lang="ru-RU" i="1" dirty="0" err="1">
                <a:latin typeface="+mj-lt"/>
              </a:rPr>
              <a:t>изпълнение</a:t>
            </a:r>
            <a:r>
              <a:rPr lang="ru-RU" i="1" dirty="0">
                <a:latin typeface="+mj-lt"/>
              </a:rPr>
              <a:t> на Плана за </a:t>
            </a:r>
            <a:r>
              <a:rPr lang="ru-RU" i="1" dirty="0" err="1">
                <a:latin typeface="+mj-lt"/>
              </a:rPr>
              <a:t>дейности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към</a:t>
            </a:r>
            <a:r>
              <a:rPr lang="ru-RU" i="1" dirty="0">
                <a:latin typeface="+mj-lt"/>
              </a:rPr>
              <a:t> </a:t>
            </a:r>
            <a:r>
              <a:rPr lang="ru-RU" i="1" dirty="0" err="1">
                <a:latin typeface="+mj-lt"/>
              </a:rPr>
              <a:t>Националната</a:t>
            </a:r>
            <a:r>
              <a:rPr lang="ru-RU" i="1" dirty="0">
                <a:latin typeface="+mj-lt"/>
              </a:rPr>
              <a:t> стратегия за </a:t>
            </a:r>
            <a:r>
              <a:rPr lang="ru-RU" i="1" dirty="0" err="1">
                <a:latin typeface="+mj-lt"/>
              </a:rPr>
              <a:t>борба</a:t>
            </a:r>
            <a:r>
              <a:rPr lang="ru-RU" i="1" dirty="0">
                <a:latin typeface="+mj-lt"/>
              </a:rPr>
              <a:t> с </a:t>
            </a:r>
            <a:r>
              <a:rPr lang="ru-RU" i="1" dirty="0" err="1">
                <a:latin typeface="+mj-lt"/>
              </a:rPr>
              <a:t>наркотиците</a:t>
            </a:r>
            <a:r>
              <a:rPr lang="ru-RU" i="1" dirty="0">
                <a:latin typeface="+mj-lt"/>
              </a:rPr>
              <a:t>” </a:t>
            </a:r>
            <a:r>
              <a:rPr lang="ru-RU" dirty="0">
                <a:latin typeface="+mj-lt"/>
              </a:rPr>
              <a:t>е </a:t>
            </a:r>
            <a:r>
              <a:rPr lang="ru-RU" dirty="0" err="1">
                <a:latin typeface="+mj-lt"/>
              </a:rPr>
              <a:t>отговорът</a:t>
            </a:r>
            <a:r>
              <a:rPr lang="ru-RU" dirty="0">
                <a:latin typeface="+mj-lt"/>
              </a:rPr>
              <a:t> от МТСП.</a:t>
            </a:r>
          </a:p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437CA83F-A03C-4403-BAEA-7C6CA44D2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8738" y="5918674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3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1DC8780-1E0D-479A-A5DB-3EE114D47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Министерство на здравеопазването</a:t>
            </a:r>
          </a:p>
        </p:txBody>
      </p:sp>
      <p:pic>
        <p:nvPicPr>
          <p:cNvPr id="7" name="Контейнер за съдържание 6">
            <a:extLst>
              <a:ext uri="{FF2B5EF4-FFF2-40B4-BE49-F238E27FC236}">
                <a16:creationId xmlns:a16="http://schemas.microsoft.com/office/drawing/2014/main" id="{75D59A35-E70F-4B07-836F-F6C9BC5945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7297" y="1314337"/>
            <a:ext cx="8596256" cy="5307637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65F8A6AA-DB1B-4BA9-8AC5-76A5D2EA4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950" y="6071548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62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B3AE4D8-4382-4204-BFBD-E5CFA818B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Лечение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BE0E6FC-B545-41A2-82FE-43D74AA62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+mj-lt"/>
              </a:rPr>
              <a:t>Места в </a:t>
            </a:r>
            <a:r>
              <a:rPr lang="ru-RU" dirty="0" err="1">
                <a:latin typeface="+mj-lt"/>
              </a:rPr>
              <a:t>специализираните</a:t>
            </a:r>
            <a:r>
              <a:rPr lang="ru-RU" dirty="0">
                <a:latin typeface="+mj-lt"/>
              </a:rPr>
              <a:t> отделения за лечение на зависимости в </a:t>
            </a:r>
            <a:r>
              <a:rPr lang="ru-RU" dirty="0" err="1">
                <a:latin typeface="+mj-lt"/>
              </a:rPr>
              <a:t>страната</a:t>
            </a:r>
            <a:r>
              <a:rPr lang="ru-RU" dirty="0">
                <a:latin typeface="+mj-lt"/>
              </a:rPr>
              <a:t> (</a:t>
            </a:r>
            <a:r>
              <a:rPr lang="ru-RU" dirty="0" err="1">
                <a:latin typeface="+mj-lt"/>
              </a:rPr>
              <a:t>държавни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психиатрични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болници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центрове</a:t>
            </a:r>
            <a:r>
              <a:rPr lang="ru-RU" dirty="0">
                <a:latin typeface="+mj-lt"/>
              </a:rPr>
              <a:t> за </a:t>
            </a:r>
            <a:r>
              <a:rPr lang="ru-RU" dirty="0" err="1">
                <a:latin typeface="+mj-lt"/>
              </a:rPr>
              <a:t>психично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здраве</a:t>
            </a:r>
            <a:r>
              <a:rPr lang="ru-RU" dirty="0">
                <a:latin typeface="+mj-lt"/>
              </a:rPr>
              <a:t> и </a:t>
            </a:r>
            <a:r>
              <a:rPr lang="ru-RU" dirty="0" err="1">
                <a:latin typeface="+mj-lt"/>
              </a:rPr>
              <a:t>психиатрични</a:t>
            </a:r>
            <a:r>
              <a:rPr lang="ru-RU" dirty="0">
                <a:latin typeface="+mj-lt"/>
              </a:rPr>
              <a:t> клиники - 129 за 2016 г. и 169 за 2017 г.</a:t>
            </a:r>
          </a:p>
          <a:p>
            <a:endParaRPr lang="ru-RU" dirty="0">
              <a:latin typeface="+mj-lt"/>
            </a:endParaRPr>
          </a:p>
          <a:p>
            <a:r>
              <a:rPr lang="ru-RU" dirty="0" err="1">
                <a:latin typeface="+mj-lt"/>
              </a:rPr>
              <a:t>Броят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субституиращите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програми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намалява</a:t>
            </a:r>
            <a:r>
              <a:rPr lang="ru-RU" dirty="0">
                <a:latin typeface="+mj-lt"/>
              </a:rPr>
              <a:t> от 32 на 30</a:t>
            </a:r>
            <a:br>
              <a:rPr lang="ru-RU" dirty="0">
                <a:latin typeface="+mj-lt"/>
              </a:rPr>
            </a:br>
            <a:endParaRPr lang="ru-RU" dirty="0">
              <a:latin typeface="+mj-lt"/>
            </a:endParaRPr>
          </a:p>
          <a:p>
            <a:r>
              <a:rPr lang="ru-RU" dirty="0" err="1">
                <a:latin typeface="+mj-lt"/>
              </a:rPr>
              <a:t>Програмите</a:t>
            </a:r>
            <a:r>
              <a:rPr lang="ru-RU" dirty="0">
                <a:latin typeface="+mj-lt"/>
              </a:rPr>
              <a:t> за </a:t>
            </a:r>
            <a:r>
              <a:rPr lang="ru-RU" dirty="0" err="1">
                <a:latin typeface="+mj-lt"/>
              </a:rPr>
              <a:t>психосоциална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рехабилитация</a:t>
            </a:r>
            <a:r>
              <a:rPr lang="ru-RU" dirty="0">
                <a:latin typeface="+mj-lt"/>
              </a:rPr>
              <a:t> и реинтеграция </a:t>
            </a:r>
            <a:r>
              <a:rPr lang="ru-RU" dirty="0" err="1">
                <a:latin typeface="+mj-lt"/>
              </a:rPr>
              <a:t>са</a:t>
            </a:r>
            <a:r>
              <a:rPr lang="ru-RU" dirty="0">
                <a:latin typeface="+mj-lt"/>
              </a:rPr>
              <a:t> с под 300 места за </a:t>
            </a:r>
            <a:r>
              <a:rPr lang="ru-RU" dirty="0" err="1">
                <a:latin typeface="+mj-lt"/>
              </a:rPr>
              <a:t>страната</a:t>
            </a:r>
            <a:endParaRPr lang="ru-RU" dirty="0">
              <a:latin typeface="+mj-lt"/>
            </a:endParaRPr>
          </a:p>
          <a:p>
            <a:endParaRPr lang="bg-BG" dirty="0">
              <a:latin typeface="+mj-lt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AFD5910-2651-4782-9426-1841B19D6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042" y="5918674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9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0A6C0DD-C220-46A2-8C0F-E32AB4D13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Намаляване на вредите </a:t>
            </a:r>
          </a:p>
        </p:txBody>
      </p:sp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id="{BA11405B-8E2F-453D-9B5C-5D488D572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52283"/>
            <a:ext cx="9427367" cy="2753957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A7761E66-C1F3-446B-A3CF-F234DE6A8D84}"/>
              </a:ext>
            </a:extLst>
          </p:cNvPr>
          <p:cNvSpPr txBox="1"/>
          <p:nvPr/>
        </p:nvSpPr>
        <p:spPr>
          <a:xfrm>
            <a:off x="677732" y="4485939"/>
            <a:ext cx="11142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+mj-lt"/>
              </a:rPr>
              <a:t>Трябва</a:t>
            </a:r>
            <a:r>
              <a:rPr lang="ru-RU" dirty="0">
                <a:latin typeface="+mj-lt"/>
              </a:rPr>
              <a:t> да </a:t>
            </a:r>
            <a:r>
              <a:rPr lang="ru-RU" dirty="0" err="1">
                <a:latin typeface="+mj-lt"/>
              </a:rPr>
              <a:t>отбележим</a:t>
            </a:r>
            <a:r>
              <a:rPr lang="ru-RU" dirty="0">
                <a:latin typeface="+mj-lt"/>
              </a:rPr>
              <a:t>, че </a:t>
            </a:r>
            <a:r>
              <a:rPr lang="ru-RU" dirty="0" err="1">
                <a:latin typeface="+mj-lt"/>
              </a:rPr>
              <a:t>през</a:t>
            </a:r>
            <a:r>
              <a:rPr lang="ru-RU" dirty="0">
                <a:latin typeface="+mj-lt"/>
              </a:rPr>
              <a:t> юли 2017 г. </a:t>
            </a:r>
            <a:r>
              <a:rPr lang="ru-RU" dirty="0" err="1">
                <a:latin typeface="+mj-lt"/>
              </a:rPr>
              <a:t>всичките</a:t>
            </a:r>
            <a:r>
              <a:rPr lang="ru-RU" dirty="0">
                <a:latin typeface="+mj-lt"/>
              </a:rPr>
              <a:t> 4 </a:t>
            </a:r>
            <a:r>
              <a:rPr lang="ru-RU" dirty="0" err="1">
                <a:latin typeface="+mj-lt"/>
              </a:rPr>
              <a:t>програми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прекратиха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дейностите</a:t>
            </a:r>
            <a:r>
              <a:rPr lang="ru-RU" dirty="0">
                <a:latin typeface="+mj-lt"/>
              </a:rPr>
              <a:t> си по </a:t>
            </a:r>
            <a:r>
              <a:rPr lang="ru-RU" dirty="0" err="1">
                <a:latin typeface="+mj-lt"/>
              </a:rPr>
              <a:t>програмата</a:t>
            </a:r>
            <a:r>
              <a:rPr lang="ru-RU" dirty="0">
                <a:latin typeface="+mj-lt"/>
              </a:rPr>
              <a:t>,</a:t>
            </a:r>
          </a:p>
          <a:p>
            <a:r>
              <a:rPr lang="ru-RU" dirty="0">
                <a:latin typeface="+mj-lt"/>
              </a:rPr>
              <a:t>след </a:t>
            </a:r>
            <a:r>
              <a:rPr lang="ru-RU" dirty="0" err="1">
                <a:latin typeface="+mj-lt"/>
              </a:rPr>
              <a:t>изтеклото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финансиране</a:t>
            </a:r>
            <a:r>
              <a:rPr lang="ru-RU" dirty="0">
                <a:latin typeface="+mj-lt"/>
              </a:rPr>
              <a:t> от </a:t>
            </a:r>
            <a:r>
              <a:rPr lang="ru-RU" dirty="0" err="1">
                <a:latin typeface="+mj-lt"/>
              </a:rPr>
              <a:t>Глобалния</a:t>
            </a:r>
            <a:r>
              <a:rPr lang="ru-RU" dirty="0">
                <a:latin typeface="+mj-lt"/>
              </a:rPr>
              <a:t> фонд. </a:t>
            </a:r>
          </a:p>
          <a:p>
            <a:r>
              <a:rPr lang="ru-RU" dirty="0">
                <a:latin typeface="+mj-lt"/>
              </a:rPr>
              <a:t>Частично </a:t>
            </a:r>
            <a:r>
              <a:rPr lang="ru-RU" dirty="0" err="1">
                <a:latin typeface="+mj-lt"/>
              </a:rPr>
              <a:t>дейностите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бяха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подновени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чак</a:t>
            </a:r>
            <a:r>
              <a:rPr lang="ru-RU" dirty="0">
                <a:latin typeface="+mj-lt"/>
              </a:rPr>
              <a:t> две </a:t>
            </a:r>
            <a:r>
              <a:rPr lang="ru-RU" dirty="0" err="1">
                <a:latin typeface="+mj-lt"/>
              </a:rPr>
              <a:t>години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по-късно</a:t>
            </a:r>
            <a:r>
              <a:rPr lang="ru-RU" dirty="0">
                <a:latin typeface="+mj-lt"/>
              </a:rPr>
              <a:t> - юли 2019 г., а по </a:t>
            </a:r>
            <a:r>
              <a:rPr lang="ru-RU" dirty="0" err="1">
                <a:latin typeface="+mj-lt"/>
              </a:rPr>
              <a:t>данни</a:t>
            </a:r>
            <a:r>
              <a:rPr lang="ru-RU" dirty="0">
                <a:latin typeface="+mj-lt"/>
              </a:rPr>
              <a:t> на МЗ само за </a:t>
            </a:r>
            <a:r>
              <a:rPr lang="ru-RU" dirty="0" err="1">
                <a:latin typeface="+mj-lt"/>
              </a:rPr>
              <a:t>второто</a:t>
            </a:r>
            <a:r>
              <a:rPr lang="ru-RU" dirty="0">
                <a:latin typeface="+mj-lt"/>
              </a:rPr>
              <a:t> полугодие на </a:t>
            </a:r>
            <a:r>
              <a:rPr lang="ru-RU" dirty="0" err="1">
                <a:latin typeface="+mj-lt"/>
              </a:rPr>
              <a:t>годината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открити</a:t>
            </a:r>
            <a:r>
              <a:rPr lang="ru-RU" dirty="0">
                <a:latin typeface="+mj-lt"/>
              </a:rPr>
              <a:t> нови 35 случая на </a:t>
            </a:r>
            <a:r>
              <a:rPr lang="ru-RU" dirty="0" err="1">
                <a:latin typeface="+mj-lt"/>
              </a:rPr>
              <a:t>серопозитивни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клиенти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програмите</a:t>
            </a:r>
            <a:r>
              <a:rPr lang="ru-RU" dirty="0">
                <a:latin typeface="+mj-lt"/>
              </a:rPr>
              <a:t>.</a:t>
            </a:r>
            <a:endParaRPr lang="bg-BG" dirty="0">
              <a:latin typeface="+mj-lt"/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E671ECE4-2BEE-44A1-A617-5A5370284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042" y="5995551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07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16A4FB2-6343-4229-A8B9-CFDC1A0B0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072" y="681037"/>
            <a:ext cx="9492727" cy="100965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Лечение и </a:t>
            </a:r>
            <a:r>
              <a:rPr lang="ru-RU" dirty="0" err="1"/>
              <a:t>рехабилитация</a:t>
            </a:r>
            <a:endParaRPr lang="bg-BG" dirty="0"/>
          </a:p>
        </p:txBody>
      </p:sp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id="{B4B17484-80FD-4B67-95E6-CF3412DEEA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9361" y="1430767"/>
            <a:ext cx="9893890" cy="4510449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91AA7C4A-5FE7-40D6-BD54-EA3ADFE8CA37}"/>
              </a:ext>
            </a:extLst>
          </p:cNvPr>
          <p:cNvSpPr txBox="1"/>
          <p:nvPr/>
        </p:nvSpPr>
        <p:spPr>
          <a:xfrm>
            <a:off x="1947134" y="6142616"/>
            <a:ext cx="3476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4 175 241.38 лева за 2019 година</a:t>
            </a:r>
            <a:endParaRPr lang="bg-BG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6729E7A0-2039-4C1F-B120-A8C6200D5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1769" y="5941216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42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CC154C8-9AB1-4561-9247-3D4B2BF1F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Стратегическа задача 2 </a:t>
            </a:r>
            <a:br>
              <a:rPr lang="bg-BG" dirty="0"/>
            </a:br>
            <a:r>
              <a:rPr lang="bg-BG" dirty="0"/>
              <a:t>„Намаляване на предлагането на наркотици“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DFFB24E-396E-49CC-BB7C-1255DF8E5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307"/>
            <a:ext cx="10515600" cy="4351338"/>
          </a:xfrm>
        </p:spPr>
        <p:txBody>
          <a:bodyPr/>
          <a:lstStyle/>
          <a:p>
            <a:endParaRPr lang="bg-BG" dirty="0">
              <a:latin typeface="+mj-lt"/>
            </a:endParaRPr>
          </a:p>
          <a:p>
            <a:pPr algn="just"/>
            <a:r>
              <a:rPr lang="bg-BG" dirty="0">
                <a:latin typeface="+mj-lt"/>
              </a:rPr>
              <a:t>494 292 171.30 </a:t>
            </a:r>
            <a:r>
              <a:rPr lang="bg-BG" dirty="0" err="1">
                <a:latin typeface="+mj-lt"/>
              </a:rPr>
              <a:t>лв</a:t>
            </a:r>
            <a:r>
              <a:rPr lang="bg-BG" dirty="0">
                <a:latin typeface="+mj-lt"/>
              </a:rPr>
              <a:t> за 6 години</a:t>
            </a:r>
          </a:p>
          <a:p>
            <a:pPr algn="just"/>
            <a:r>
              <a:rPr lang="ru-RU" dirty="0">
                <a:latin typeface="+mj-lt"/>
              </a:rPr>
              <a:t>Тук </a:t>
            </a:r>
            <a:r>
              <a:rPr lang="ru-RU" dirty="0" err="1">
                <a:latin typeface="+mj-lt"/>
              </a:rPr>
              <a:t>са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включени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всички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структури</a:t>
            </a:r>
            <a:r>
              <a:rPr lang="ru-RU" dirty="0">
                <a:latin typeface="+mj-lt"/>
              </a:rPr>
              <a:t> по </a:t>
            </a:r>
            <a:r>
              <a:rPr lang="ru-RU" dirty="0" err="1">
                <a:latin typeface="+mj-lt"/>
              </a:rPr>
              <a:t>веригата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наказателна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репресия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свързана</a:t>
            </a:r>
            <a:r>
              <a:rPr lang="ru-RU" dirty="0">
                <a:latin typeface="+mj-lt"/>
              </a:rPr>
              <a:t> с </a:t>
            </a:r>
            <a:r>
              <a:rPr lang="ru-RU" dirty="0" err="1">
                <a:latin typeface="+mj-lt"/>
              </a:rPr>
              <a:t>наркотични</a:t>
            </a:r>
            <a:r>
              <a:rPr lang="ru-RU" dirty="0">
                <a:latin typeface="+mj-lt"/>
              </a:rPr>
              <a:t> вещества - </a:t>
            </a:r>
            <a:r>
              <a:rPr lang="ru-RU" dirty="0" err="1">
                <a:latin typeface="+mj-lt"/>
              </a:rPr>
              <a:t>различните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структури</a:t>
            </a:r>
            <a:r>
              <a:rPr lang="ru-RU" dirty="0">
                <a:latin typeface="+mj-lt"/>
              </a:rPr>
              <a:t> на МВР, </a:t>
            </a:r>
            <a:r>
              <a:rPr lang="ru-RU" dirty="0" err="1">
                <a:latin typeface="+mj-lt"/>
              </a:rPr>
              <a:t>Агенция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Митници</a:t>
            </a:r>
            <a:r>
              <a:rPr lang="ru-RU" dirty="0">
                <a:latin typeface="+mj-lt"/>
              </a:rPr>
              <a:t>, прокуратура, </a:t>
            </a:r>
            <a:r>
              <a:rPr lang="ru-RU" dirty="0" err="1">
                <a:latin typeface="+mj-lt"/>
              </a:rPr>
              <a:t>съд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Главна</a:t>
            </a:r>
            <a:r>
              <a:rPr lang="ru-RU" dirty="0">
                <a:latin typeface="+mj-lt"/>
              </a:rPr>
              <a:t> дирекция “</a:t>
            </a:r>
            <a:r>
              <a:rPr lang="ru-RU" dirty="0" err="1">
                <a:latin typeface="+mj-lt"/>
              </a:rPr>
              <a:t>Изпълнение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наказанията</a:t>
            </a:r>
            <a:r>
              <a:rPr lang="ru-RU" dirty="0">
                <a:latin typeface="+mj-lt"/>
              </a:rPr>
              <a:t>”, но </a:t>
            </a:r>
            <a:r>
              <a:rPr lang="ru-RU" dirty="0" err="1">
                <a:latin typeface="+mj-lt"/>
              </a:rPr>
              <a:t>също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така</a:t>
            </a:r>
            <a:r>
              <a:rPr lang="ru-RU" dirty="0">
                <a:latin typeface="+mj-lt"/>
              </a:rPr>
              <a:t> и  </a:t>
            </a:r>
            <a:r>
              <a:rPr lang="ru-RU" dirty="0" err="1">
                <a:latin typeface="+mj-lt"/>
              </a:rPr>
              <a:t>Междуведомствената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комисия</a:t>
            </a:r>
            <a:r>
              <a:rPr lang="ru-RU" dirty="0">
                <a:latin typeface="+mj-lt"/>
              </a:rPr>
              <a:t> за </a:t>
            </a:r>
            <a:r>
              <a:rPr lang="ru-RU" dirty="0" err="1">
                <a:latin typeface="+mj-lt"/>
              </a:rPr>
              <a:t>контрол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прекурсорите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към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министъра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икономиката</a:t>
            </a:r>
            <a:r>
              <a:rPr lang="ru-RU" dirty="0">
                <a:latin typeface="+mj-lt"/>
              </a:rPr>
              <a:t>.</a:t>
            </a:r>
            <a:endParaRPr lang="bg-BG" dirty="0">
              <a:latin typeface="+mj-lt"/>
            </a:endParaRPr>
          </a:p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08BF94D-4A1A-4F24-9BC5-2EC7692E2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768" y="5918674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79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FCFEA01-FC6C-4117-93B5-973A0F584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bg-BG" dirty="0"/>
            </a:br>
            <a:r>
              <a:rPr lang="bg-BG" dirty="0"/>
              <a:t>Разходи за преследване и контрол </a:t>
            </a:r>
            <a:br>
              <a:rPr lang="bg-BG" dirty="0"/>
            </a:br>
            <a:br>
              <a:rPr lang="bg-BG" dirty="0"/>
            </a:br>
            <a:endParaRPr lang="bg-BG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7E44C7CC-0CA6-4B5C-A053-51A7AC625E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850981"/>
              </p:ext>
            </p:extLst>
          </p:nvPr>
        </p:nvGraphicFramePr>
        <p:xfrm>
          <a:off x="946672" y="1398494"/>
          <a:ext cx="9326882" cy="4281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8654">
                  <a:extLst>
                    <a:ext uri="{9D8B030D-6E8A-4147-A177-3AD203B41FA5}">
                      <a16:colId xmlns:a16="http://schemas.microsoft.com/office/drawing/2014/main" val="239124531"/>
                    </a:ext>
                  </a:extLst>
                </a:gridCol>
                <a:gridCol w="1677920">
                  <a:extLst>
                    <a:ext uri="{9D8B030D-6E8A-4147-A177-3AD203B41FA5}">
                      <a16:colId xmlns:a16="http://schemas.microsoft.com/office/drawing/2014/main" val="3563019047"/>
                    </a:ext>
                  </a:extLst>
                </a:gridCol>
                <a:gridCol w="1458324">
                  <a:extLst>
                    <a:ext uri="{9D8B030D-6E8A-4147-A177-3AD203B41FA5}">
                      <a16:colId xmlns:a16="http://schemas.microsoft.com/office/drawing/2014/main" val="1386567976"/>
                    </a:ext>
                  </a:extLst>
                </a:gridCol>
                <a:gridCol w="1227996">
                  <a:extLst>
                    <a:ext uri="{9D8B030D-6E8A-4147-A177-3AD203B41FA5}">
                      <a16:colId xmlns:a16="http://schemas.microsoft.com/office/drawing/2014/main" val="1228811050"/>
                    </a:ext>
                  </a:extLst>
                </a:gridCol>
                <a:gridCol w="1227996">
                  <a:extLst>
                    <a:ext uri="{9D8B030D-6E8A-4147-A177-3AD203B41FA5}">
                      <a16:colId xmlns:a16="http://schemas.microsoft.com/office/drawing/2014/main" val="1178179198"/>
                    </a:ext>
                  </a:extLst>
                </a:gridCol>
                <a:gridCol w="1227996">
                  <a:extLst>
                    <a:ext uri="{9D8B030D-6E8A-4147-A177-3AD203B41FA5}">
                      <a16:colId xmlns:a16="http://schemas.microsoft.com/office/drawing/2014/main" val="1350598821"/>
                    </a:ext>
                  </a:extLst>
                </a:gridCol>
                <a:gridCol w="1227996">
                  <a:extLst>
                    <a:ext uri="{9D8B030D-6E8A-4147-A177-3AD203B41FA5}">
                      <a16:colId xmlns:a16="http://schemas.microsoft.com/office/drawing/2014/main" val="2501863937"/>
                    </a:ext>
                  </a:extLst>
                </a:gridCol>
              </a:tblGrid>
              <a:tr h="631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2014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2015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2016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2017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2018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2019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4005077497"/>
                  </a:ext>
                </a:extLst>
              </a:tr>
              <a:tr h="11262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ЦКБППМН и ОКБППМН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8 165 415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9 402 300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10 129 250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10 586 200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12 028 100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13 019 050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643261047"/>
                  </a:ext>
                </a:extLst>
              </a:tr>
              <a:tr h="631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 dirty="0">
                          <a:effectLst/>
                        </a:rPr>
                        <a:t>МВР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37 309 527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38 429 593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40 312 161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50 854 446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62 347 279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74 446 971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719806887"/>
                  </a:ext>
                </a:extLst>
              </a:tr>
              <a:tr h="631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Митници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943 247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562 137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626 267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 dirty="0">
                          <a:effectLst/>
                        </a:rPr>
                        <a:t>542 506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 dirty="0">
                          <a:effectLst/>
                        </a:rPr>
                        <a:t>557 491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398 694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708051773"/>
                  </a:ext>
                </a:extLst>
              </a:tr>
              <a:tr h="631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Прокуратура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10 549 030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12 806 577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15 996 688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17 734 312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6 367 188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28 997 907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42226761"/>
                  </a:ext>
                </a:extLst>
              </a:tr>
              <a:tr h="6310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Затвори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1 529 389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2184426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2391401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2700378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</a:rPr>
                        <a:t>2165727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 dirty="0">
                          <a:effectLst/>
                        </a:rPr>
                        <a:t>20 208 501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3388461833"/>
                  </a:ext>
                </a:extLst>
              </a:tr>
            </a:tbl>
          </a:graphicData>
        </a:graphic>
      </p:graphicFrame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1DDE553B-A0A0-4471-9E3D-088DC4468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415" y="5905950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27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CEE3ED8-B444-48F0-9AAD-13531CDC1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/>
              <a:t>Оценка на </a:t>
            </a:r>
            <a:r>
              <a:rPr lang="ru-RU" sz="4000" dirty="0" err="1"/>
              <a:t>ефективността</a:t>
            </a:r>
            <a:r>
              <a:rPr lang="ru-RU" sz="4000" dirty="0"/>
              <a:t> на </a:t>
            </a:r>
            <a:r>
              <a:rPr lang="ru-RU" sz="4000" dirty="0" err="1"/>
              <a:t>извършваните</a:t>
            </a:r>
            <a:r>
              <a:rPr lang="ru-RU" sz="4000" dirty="0"/>
              <a:t> </a:t>
            </a:r>
            <a:r>
              <a:rPr lang="ru-RU" sz="4000" dirty="0" err="1"/>
              <a:t>дейности</a:t>
            </a:r>
            <a:r>
              <a:rPr lang="ru-RU" sz="4000" dirty="0"/>
              <a:t> по </a:t>
            </a:r>
            <a:r>
              <a:rPr lang="ru-RU" sz="4000" dirty="0" err="1"/>
              <a:t>Националната</a:t>
            </a:r>
            <a:r>
              <a:rPr lang="ru-RU" sz="4000" dirty="0"/>
              <a:t> стратегия за </a:t>
            </a:r>
            <a:r>
              <a:rPr lang="ru-RU" sz="4000" dirty="0" err="1"/>
              <a:t>борба</a:t>
            </a:r>
            <a:r>
              <a:rPr lang="ru-RU" sz="4000" dirty="0"/>
              <a:t> с </a:t>
            </a:r>
            <a:r>
              <a:rPr lang="ru-RU" sz="4000" dirty="0" err="1"/>
              <a:t>наркотиците</a:t>
            </a:r>
            <a:r>
              <a:rPr lang="ru-RU" sz="4000" dirty="0"/>
              <a:t> 2014-2018 г</a:t>
            </a:r>
            <a:r>
              <a:rPr lang="ru-RU" dirty="0"/>
              <a:t>.</a:t>
            </a:r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F28C1F9-BDB2-41C1-B5AC-00DADE7B7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ru-RU" dirty="0" err="1">
                <a:latin typeface="+mj-lt"/>
              </a:rPr>
              <a:t>Поискахме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тази</a:t>
            </a:r>
            <a:r>
              <a:rPr lang="ru-RU" dirty="0">
                <a:latin typeface="+mj-lt"/>
              </a:rPr>
              <a:t> независима оценка от </a:t>
            </a:r>
            <a:r>
              <a:rPr lang="ru-RU" dirty="0" err="1">
                <a:latin typeface="+mj-lt"/>
              </a:rPr>
              <a:t>Министерството</a:t>
            </a:r>
            <a:r>
              <a:rPr lang="ru-RU" dirty="0">
                <a:latin typeface="+mj-lt"/>
              </a:rPr>
              <a:t>, а в </a:t>
            </a:r>
            <a:r>
              <a:rPr lang="ru-RU" dirty="0" err="1">
                <a:latin typeface="+mj-lt"/>
              </a:rPr>
              <a:t>отговорът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четем</a:t>
            </a:r>
            <a:r>
              <a:rPr lang="ru-RU" dirty="0">
                <a:latin typeface="+mj-lt"/>
              </a:rPr>
              <a:t>:  </a:t>
            </a:r>
            <a:r>
              <a:rPr lang="ru-RU" i="1" dirty="0">
                <a:latin typeface="+mj-lt"/>
              </a:rPr>
              <a:t>“</a:t>
            </a:r>
            <a:r>
              <a:rPr lang="ru-RU" i="1" u="sng" dirty="0">
                <a:latin typeface="+mj-lt"/>
              </a:rPr>
              <a:t>не е </a:t>
            </a:r>
            <a:r>
              <a:rPr lang="ru-RU" i="1" u="sng" dirty="0" err="1">
                <a:latin typeface="+mj-lt"/>
              </a:rPr>
              <a:t>изготвена</a:t>
            </a:r>
            <a:r>
              <a:rPr lang="ru-RU" i="1" u="sng" dirty="0">
                <a:latin typeface="+mj-lt"/>
              </a:rPr>
              <a:t> </a:t>
            </a:r>
            <a:r>
              <a:rPr lang="ru-RU" i="1" u="sng" dirty="0" err="1">
                <a:latin typeface="+mj-lt"/>
              </a:rPr>
              <a:t>прогнозна</a:t>
            </a:r>
            <a:r>
              <a:rPr lang="ru-RU" i="1" u="sng" dirty="0">
                <a:latin typeface="+mj-lt"/>
              </a:rPr>
              <a:t> оценка на </a:t>
            </a:r>
            <a:r>
              <a:rPr lang="ru-RU" i="1" u="sng" dirty="0" err="1">
                <a:latin typeface="+mj-lt"/>
              </a:rPr>
              <a:t>бюджетите</a:t>
            </a:r>
            <a:r>
              <a:rPr lang="ru-RU" i="1" u="sng" dirty="0">
                <a:latin typeface="+mj-lt"/>
              </a:rPr>
              <a:t>, </a:t>
            </a:r>
            <a:r>
              <a:rPr lang="ru-RU" i="1" u="sng" dirty="0" err="1">
                <a:latin typeface="+mj-lt"/>
              </a:rPr>
              <a:t>което</a:t>
            </a:r>
            <a:r>
              <a:rPr lang="ru-RU" i="1" u="sng" dirty="0">
                <a:latin typeface="+mj-lt"/>
              </a:rPr>
              <a:t> на практика </a:t>
            </a:r>
            <a:r>
              <a:rPr lang="ru-RU" i="1" u="sng" dirty="0" err="1">
                <a:latin typeface="+mj-lt"/>
              </a:rPr>
              <a:t>стопира</a:t>
            </a:r>
            <a:r>
              <a:rPr lang="ru-RU" i="1" u="sng" dirty="0">
                <a:latin typeface="+mj-lt"/>
              </a:rPr>
              <a:t> </a:t>
            </a:r>
            <a:r>
              <a:rPr lang="ru-RU" i="1" u="sng" dirty="0" err="1">
                <a:latin typeface="+mj-lt"/>
              </a:rPr>
              <a:t>неговото</a:t>
            </a:r>
            <a:r>
              <a:rPr lang="ru-RU" i="1" u="sng" dirty="0">
                <a:latin typeface="+mj-lt"/>
              </a:rPr>
              <a:t> </a:t>
            </a:r>
            <a:r>
              <a:rPr lang="ru-RU" i="1" u="sng" dirty="0" err="1">
                <a:latin typeface="+mj-lt"/>
              </a:rPr>
              <a:t>изпълнение</a:t>
            </a:r>
            <a:r>
              <a:rPr lang="ru-RU" i="1" u="sng" dirty="0">
                <a:latin typeface="+mj-lt"/>
              </a:rPr>
              <a:t>. Не е </a:t>
            </a:r>
            <a:r>
              <a:rPr lang="ru-RU" i="1" u="sng" dirty="0" err="1">
                <a:latin typeface="+mj-lt"/>
              </a:rPr>
              <a:t>изготвен</a:t>
            </a:r>
            <a:r>
              <a:rPr lang="ru-RU" i="1" u="sng" dirty="0">
                <a:latin typeface="+mj-lt"/>
              </a:rPr>
              <a:t> </a:t>
            </a:r>
            <a:r>
              <a:rPr lang="ru-RU" i="1" u="sng" dirty="0" err="1">
                <a:latin typeface="+mj-lt"/>
              </a:rPr>
              <a:t>механизъм</a:t>
            </a:r>
            <a:r>
              <a:rPr lang="ru-RU" i="1" u="sng" dirty="0">
                <a:latin typeface="+mj-lt"/>
              </a:rPr>
              <a:t> за </a:t>
            </a:r>
            <a:r>
              <a:rPr lang="ru-RU" i="1" u="sng" dirty="0" err="1">
                <a:latin typeface="+mj-lt"/>
              </a:rPr>
              <a:t>контрол</a:t>
            </a:r>
            <a:r>
              <a:rPr lang="ru-RU" i="1" u="sng" dirty="0">
                <a:latin typeface="+mj-lt"/>
              </a:rPr>
              <a:t> и </a:t>
            </a:r>
            <a:r>
              <a:rPr lang="ru-RU" i="1" u="sng" dirty="0" err="1">
                <a:latin typeface="+mj-lt"/>
              </a:rPr>
              <a:t>отчетност</a:t>
            </a:r>
            <a:r>
              <a:rPr lang="ru-RU" i="1" u="sng" dirty="0">
                <a:latin typeface="+mj-lt"/>
              </a:rPr>
              <a:t> на </a:t>
            </a:r>
            <a:r>
              <a:rPr lang="ru-RU" i="1" u="sng" dirty="0" err="1">
                <a:latin typeface="+mj-lt"/>
              </a:rPr>
              <a:t>дейност</a:t>
            </a:r>
            <a:r>
              <a:rPr lang="ru-RU" i="1" u="sng" dirty="0">
                <a:latin typeface="+mj-lt"/>
              </a:rPr>
              <a:t> и </a:t>
            </a:r>
            <a:r>
              <a:rPr lang="ru-RU" i="1" u="sng" dirty="0" err="1">
                <a:latin typeface="+mj-lt"/>
              </a:rPr>
              <a:t>разходите</a:t>
            </a:r>
            <a:r>
              <a:rPr lang="ru-RU" i="1" u="sng" dirty="0">
                <a:latin typeface="+mj-lt"/>
              </a:rPr>
              <a:t>.”</a:t>
            </a:r>
          </a:p>
          <a:p>
            <a:pPr algn="just"/>
            <a:endParaRPr lang="ru-RU" i="1" u="sng" dirty="0">
              <a:latin typeface="+mj-lt"/>
            </a:endParaRPr>
          </a:p>
          <a:p>
            <a:pPr algn="just"/>
            <a:r>
              <a:rPr lang="ru-RU" dirty="0">
                <a:latin typeface="+mj-lt"/>
              </a:rPr>
              <a:t>В отговора е записано, че </a:t>
            </a:r>
            <a:r>
              <a:rPr lang="ru-RU" i="1" u="sng" dirty="0">
                <a:latin typeface="+mj-lt"/>
              </a:rPr>
              <a:t>"</a:t>
            </a:r>
            <a:r>
              <a:rPr lang="ru-RU" i="1" u="sng" dirty="0" err="1">
                <a:latin typeface="+mj-lt"/>
              </a:rPr>
              <a:t>липсва</a:t>
            </a:r>
            <a:r>
              <a:rPr lang="ru-RU" i="1" u="sng" dirty="0">
                <a:latin typeface="+mj-lt"/>
              </a:rPr>
              <a:t> </a:t>
            </a:r>
            <a:r>
              <a:rPr lang="ru-RU" i="1" u="sng" dirty="0" err="1">
                <a:latin typeface="+mj-lt"/>
              </a:rPr>
              <a:t>прогнозен</a:t>
            </a:r>
            <a:r>
              <a:rPr lang="ru-RU" i="1" u="sng" dirty="0">
                <a:latin typeface="+mj-lt"/>
              </a:rPr>
              <a:t> бюджет на Плана, </a:t>
            </a:r>
            <a:r>
              <a:rPr lang="ru-RU" i="1" u="sng" dirty="0" err="1">
                <a:latin typeface="+mj-lt"/>
              </a:rPr>
              <a:t>което</a:t>
            </a:r>
            <a:r>
              <a:rPr lang="ru-RU" i="1" u="sng" dirty="0">
                <a:latin typeface="+mj-lt"/>
              </a:rPr>
              <a:t> на практика </a:t>
            </a:r>
            <a:r>
              <a:rPr lang="ru-RU" i="1" u="sng" dirty="0" err="1">
                <a:latin typeface="+mj-lt"/>
              </a:rPr>
              <a:t>прави</a:t>
            </a:r>
            <a:r>
              <a:rPr lang="ru-RU" i="1" u="sng" dirty="0">
                <a:latin typeface="+mj-lt"/>
              </a:rPr>
              <a:t> </a:t>
            </a:r>
            <a:r>
              <a:rPr lang="ru-RU" i="1" u="sng" dirty="0" err="1">
                <a:latin typeface="+mj-lt"/>
              </a:rPr>
              <a:t>невъзможна</a:t>
            </a:r>
            <a:r>
              <a:rPr lang="ru-RU" i="1" u="sng" dirty="0">
                <a:latin typeface="+mj-lt"/>
              </a:rPr>
              <a:t> </a:t>
            </a:r>
            <a:r>
              <a:rPr lang="ru-RU" i="1" u="sng" dirty="0" err="1">
                <a:latin typeface="+mj-lt"/>
              </a:rPr>
              <a:t>оценката</a:t>
            </a:r>
            <a:r>
              <a:rPr lang="ru-RU" i="1" u="sng" dirty="0">
                <a:latin typeface="+mj-lt"/>
              </a:rPr>
              <a:t> за </a:t>
            </a:r>
            <a:r>
              <a:rPr lang="ru-RU" i="1" u="sng" dirty="0" err="1">
                <a:latin typeface="+mj-lt"/>
              </a:rPr>
              <a:t>действията</a:t>
            </a:r>
            <a:r>
              <a:rPr lang="ru-RU" i="1" u="sng" dirty="0">
                <a:latin typeface="+mj-lt"/>
              </a:rPr>
              <a:t> по него". </a:t>
            </a:r>
          </a:p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DAC237D-B40E-43ED-8A53-50FD95096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2526" y="5961854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31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A615BC3-6F94-4C77-B2D1-FFA242E78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Изводи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F6237E5-EAFB-41E1-8E85-3208BC3B3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2144"/>
          </a:xfrm>
        </p:spPr>
        <p:txBody>
          <a:bodyPr>
            <a:normAutofit/>
          </a:bodyPr>
          <a:lstStyle/>
          <a:p>
            <a:r>
              <a:rPr lang="ru-RU" dirty="0">
                <a:latin typeface="+mj-lt"/>
              </a:rPr>
              <a:t>1.	</a:t>
            </a:r>
            <a:r>
              <a:rPr lang="ru-RU" dirty="0" err="1">
                <a:latin typeface="+mj-lt"/>
              </a:rPr>
              <a:t>Разходването</a:t>
            </a:r>
            <a:r>
              <a:rPr lang="ru-RU" dirty="0">
                <a:latin typeface="+mj-lt"/>
              </a:rPr>
              <a:t> на средства </a:t>
            </a:r>
            <a:r>
              <a:rPr lang="ru-RU" dirty="0" err="1">
                <a:latin typeface="+mj-lt"/>
              </a:rPr>
              <a:t>основно</a:t>
            </a:r>
            <a:r>
              <a:rPr lang="ru-RU" dirty="0">
                <a:latin typeface="+mj-lt"/>
              </a:rPr>
              <a:t> за </a:t>
            </a:r>
            <a:r>
              <a:rPr lang="ru-RU" dirty="0" err="1">
                <a:latin typeface="+mj-lt"/>
              </a:rPr>
              <a:t>намаляване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предлагането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наркотици</a:t>
            </a:r>
            <a:r>
              <a:rPr lang="ru-RU" dirty="0">
                <a:latin typeface="+mj-lt"/>
              </a:rPr>
              <a:t> не е </a:t>
            </a:r>
            <a:r>
              <a:rPr lang="ru-RU" dirty="0" err="1">
                <a:latin typeface="+mj-lt"/>
              </a:rPr>
              <a:t>ефективно</a:t>
            </a:r>
            <a:r>
              <a:rPr lang="ru-RU" dirty="0">
                <a:latin typeface="+mj-lt"/>
              </a:rPr>
              <a:t> по отношение на </a:t>
            </a:r>
            <a:r>
              <a:rPr lang="ru-RU" dirty="0" err="1">
                <a:latin typeface="+mj-lt"/>
              </a:rPr>
              <a:t>намаляване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употребата</a:t>
            </a:r>
            <a:r>
              <a:rPr lang="ru-RU" dirty="0">
                <a:latin typeface="+mj-lt"/>
              </a:rPr>
              <a:t> им.</a:t>
            </a:r>
          </a:p>
          <a:p>
            <a:r>
              <a:rPr lang="ru-RU" dirty="0">
                <a:latin typeface="+mj-lt"/>
              </a:rPr>
              <a:t>2.	</a:t>
            </a:r>
            <a:r>
              <a:rPr lang="ru-RU" dirty="0" err="1">
                <a:latin typeface="+mj-lt"/>
              </a:rPr>
              <a:t>Дейностите</a:t>
            </a:r>
            <a:r>
              <a:rPr lang="ru-RU" dirty="0">
                <a:latin typeface="+mj-lt"/>
              </a:rPr>
              <a:t> по </a:t>
            </a:r>
            <a:r>
              <a:rPr lang="ru-RU" dirty="0" err="1">
                <a:latin typeface="+mj-lt"/>
              </a:rPr>
              <a:t>намаляване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търсенето</a:t>
            </a:r>
            <a:r>
              <a:rPr lang="ru-RU" dirty="0">
                <a:latin typeface="+mj-lt"/>
              </a:rPr>
              <a:t> в </a:t>
            </a:r>
            <a:r>
              <a:rPr lang="ru-RU" dirty="0" err="1">
                <a:latin typeface="+mj-lt"/>
              </a:rPr>
              <a:t>България</a:t>
            </a:r>
            <a:r>
              <a:rPr lang="ru-RU" dirty="0">
                <a:latin typeface="+mj-lt"/>
              </a:rPr>
              <a:t> се </a:t>
            </a:r>
            <a:r>
              <a:rPr lang="ru-RU" dirty="0" err="1">
                <a:latin typeface="+mj-lt"/>
              </a:rPr>
              <a:t>финансират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недостатъчно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както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като</a:t>
            </a:r>
            <a:r>
              <a:rPr lang="ru-RU" dirty="0">
                <a:latin typeface="+mj-lt"/>
              </a:rPr>
              <a:t> обща сума, </a:t>
            </a:r>
            <a:r>
              <a:rPr lang="ru-RU" dirty="0" err="1">
                <a:latin typeface="+mj-lt"/>
              </a:rPr>
              <a:t>така</a:t>
            </a:r>
            <a:r>
              <a:rPr lang="ru-RU" dirty="0">
                <a:latin typeface="+mj-lt"/>
              </a:rPr>
              <a:t> и </a:t>
            </a:r>
            <a:r>
              <a:rPr lang="ru-RU" dirty="0" err="1">
                <a:latin typeface="+mj-lt"/>
              </a:rPr>
              <a:t>като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съотношение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със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средствата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отпускани</a:t>
            </a:r>
            <a:r>
              <a:rPr lang="ru-RU" dirty="0">
                <a:latin typeface="+mj-lt"/>
              </a:rPr>
              <a:t> за </a:t>
            </a:r>
            <a:r>
              <a:rPr lang="ru-RU" dirty="0" err="1">
                <a:latin typeface="+mj-lt"/>
              </a:rPr>
              <a:t>намаляване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предлагането</a:t>
            </a:r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9C5631A-F549-47C8-BFDE-14D7EDA7B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768" y="5964543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75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DD1024B-906F-40FE-91BD-746EDF586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3</a:t>
            </a:r>
            <a:r>
              <a:rPr lang="ru-RU" sz="3600" dirty="0"/>
              <a:t>. </a:t>
            </a:r>
            <a:r>
              <a:rPr lang="ru-RU" sz="3600" dirty="0" err="1"/>
              <a:t>Средствата</a:t>
            </a:r>
            <a:r>
              <a:rPr lang="ru-RU" sz="3600" dirty="0"/>
              <a:t> за </a:t>
            </a:r>
            <a:r>
              <a:rPr lang="ru-RU" sz="3600" dirty="0" err="1"/>
              <a:t>дейности</a:t>
            </a:r>
            <a:r>
              <a:rPr lang="ru-RU" sz="3600" dirty="0"/>
              <a:t> по </a:t>
            </a:r>
            <a:r>
              <a:rPr lang="ru-RU" sz="3600" dirty="0" err="1"/>
              <a:t>намаляване</a:t>
            </a:r>
            <a:r>
              <a:rPr lang="ru-RU" sz="3600" dirty="0"/>
              <a:t> на </a:t>
            </a:r>
            <a:r>
              <a:rPr lang="ru-RU" sz="3600" dirty="0" err="1"/>
              <a:t>търсенето</a:t>
            </a:r>
            <a:r>
              <a:rPr lang="ru-RU" sz="3600" dirty="0"/>
              <a:t> на </a:t>
            </a:r>
            <a:r>
              <a:rPr lang="ru-RU" sz="3600" dirty="0" err="1"/>
              <a:t>наркотични</a:t>
            </a:r>
            <a:r>
              <a:rPr lang="ru-RU" sz="3600" dirty="0"/>
              <a:t> вещества се </a:t>
            </a:r>
            <a:r>
              <a:rPr lang="ru-RU" sz="3600" dirty="0" err="1"/>
              <a:t>изразходват</a:t>
            </a:r>
            <a:r>
              <a:rPr lang="ru-RU" sz="3600" dirty="0"/>
              <a:t> </a:t>
            </a:r>
            <a:r>
              <a:rPr lang="ru-RU" sz="3600" dirty="0" err="1"/>
              <a:t>неефективно</a:t>
            </a:r>
            <a:endParaRPr lang="bg-BG" sz="3600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2EB28C2-0397-46A9-B4EB-9514058C4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latin typeface="+mj-lt"/>
              </a:rPr>
              <a:t>3.1	</a:t>
            </a:r>
            <a:r>
              <a:rPr lang="ru-RU" dirty="0" err="1">
                <a:latin typeface="+mj-lt"/>
              </a:rPr>
              <a:t>Няма</a:t>
            </a:r>
            <a:r>
              <a:rPr lang="ru-RU" dirty="0">
                <a:latin typeface="+mj-lt"/>
              </a:rPr>
              <a:t> ясно </a:t>
            </a:r>
            <a:r>
              <a:rPr lang="ru-RU" dirty="0" err="1">
                <a:latin typeface="+mj-lt"/>
              </a:rPr>
              <a:t>свързване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отпуснатите</a:t>
            </a:r>
            <a:r>
              <a:rPr lang="ru-RU" dirty="0">
                <a:latin typeface="+mj-lt"/>
              </a:rPr>
              <a:t> средства с </a:t>
            </a:r>
            <a:r>
              <a:rPr lang="ru-RU" dirty="0" err="1">
                <a:latin typeface="+mj-lt"/>
              </a:rPr>
              <a:t>постигането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заложените</a:t>
            </a:r>
            <a:r>
              <a:rPr lang="ru-RU" dirty="0">
                <a:latin typeface="+mj-lt"/>
              </a:rPr>
              <a:t> в </a:t>
            </a:r>
            <a:r>
              <a:rPr lang="ru-RU" dirty="0" err="1">
                <a:latin typeface="+mj-lt"/>
              </a:rPr>
              <a:t>Националната</a:t>
            </a:r>
            <a:r>
              <a:rPr lang="ru-RU" dirty="0">
                <a:latin typeface="+mj-lt"/>
              </a:rPr>
              <a:t> Стратегия за </a:t>
            </a:r>
            <a:r>
              <a:rPr lang="ru-RU" dirty="0" err="1">
                <a:latin typeface="+mj-lt"/>
              </a:rPr>
              <a:t>борба</a:t>
            </a:r>
            <a:r>
              <a:rPr lang="ru-RU" dirty="0">
                <a:latin typeface="+mj-lt"/>
              </a:rPr>
              <a:t> с </a:t>
            </a:r>
            <a:r>
              <a:rPr lang="ru-RU" dirty="0" err="1">
                <a:latin typeface="+mj-lt"/>
              </a:rPr>
              <a:t>наркотиците</a:t>
            </a:r>
            <a:r>
              <a:rPr lang="ru-RU" dirty="0">
                <a:latin typeface="+mj-lt"/>
              </a:rPr>
              <a:t> стратегически задачи;</a:t>
            </a:r>
          </a:p>
          <a:p>
            <a:r>
              <a:rPr lang="ru-RU" dirty="0">
                <a:latin typeface="+mj-lt"/>
              </a:rPr>
              <a:t>3.2	</a:t>
            </a:r>
            <a:r>
              <a:rPr lang="ru-RU" dirty="0" err="1">
                <a:latin typeface="+mj-lt"/>
              </a:rPr>
              <a:t>Липсата</a:t>
            </a:r>
            <a:r>
              <a:rPr lang="ru-RU" dirty="0">
                <a:latin typeface="+mj-lt"/>
              </a:rPr>
              <a:t> на адекватно </a:t>
            </a:r>
            <a:r>
              <a:rPr lang="ru-RU" dirty="0" err="1">
                <a:latin typeface="+mj-lt"/>
              </a:rPr>
              <a:t>остойностяване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превантивните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лечебни</a:t>
            </a:r>
            <a:r>
              <a:rPr lang="ru-RU" dirty="0">
                <a:latin typeface="+mj-lt"/>
              </a:rPr>
              <a:t> и </a:t>
            </a:r>
            <a:r>
              <a:rPr lang="ru-RU" dirty="0" err="1">
                <a:latin typeface="+mj-lt"/>
              </a:rPr>
              <a:t>рехабилитационни</a:t>
            </a:r>
            <a:r>
              <a:rPr lang="ru-RU" dirty="0">
                <a:latin typeface="+mj-lt"/>
              </a:rPr>
              <a:t> услуги в </a:t>
            </a:r>
            <a:r>
              <a:rPr lang="ru-RU" dirty="0" err="1">
                <a:latin typeface="+mj-lt"/>
              </a:rPr>
              <a:t>областта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зависимостите</a:t>
            </a:r>
            <a:r>
              <a:rPr lang="ru-RU" dirty="0">
                <a:latin typeface="+mj-lt"/>
              </a:rPr>
              <a:t>;</a:t>
            </a:r>
          </a:p>
          <a:p>
            <a:r>
              <a:rPr lang="ru-RU" dirty="0">
                <a:latin typeface="+mj-lt"/>
              </a:rPr>
              <a:t>3.3	В </a:t>
            </a:r>
            <a:r>
              <a:rPr lang="ru-RU" dirty="0" err="1">
                <a:latin typeface="+mj-lt"/>
              </a:rPr>
              <a:t>повечето</a:t>
            </a:r>
            <a:r>
              <a:rPr lang="ru-RU" dirty="0">
                <a:latin typeface="+mj-lt"/>
              </a:rPr>
              <a:t> случаи </a:t>
            </a:r>
            <a:r>
              <a:rPr lang="ru-RU" dirty="0" err="1">
                <a:latin typeface="+mj-lt"/>
              </a:rPr>
              <a:t>няма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необходимата</a:t>
            </a:r>
            <a:r>
              <a:rPr lang="ru-RU" dirty="0">
                <a:latin typeface="+mj-lt"/>
              </a:rPr>
              <a:t> координация за </a:t>
            </a:r>
            <a:r>
              <a:rPr lang="ru-RU" dirty="0" err="1">
                <a:latin typeface="+mj-lt"/>
              </a:rPr>
              <a:t>дейностите</a:t>
            </a:r>
            <a:r>
              <a:rPr lang="ru-RU" dirty="0">
                <a:latin typeface="+mj-lt"/>
              </a:rPr>
              <a:t> по лечение и </a:t>
            </a:r>
            <a:r>
              <a:rPr lang="ru-RU" dirty="0" err="1">
                <a:latin typeface="+mj-lt"/>
              </a:rPr>
              <a:t>рехабилитация</a:t>
            </a:r>
            <a:r>
              <a:rPr lang="ru-RU" dirty="0">
                <a:latin typeface="+mj-lt"/>
              </a:rPr>
              <a:t>, а те се </a:t>
            </a:r>
            <a:r>
              <a:rPr lang="ru-RU" dirty="0" err="1">
                <a:latin typeface="+mj-lt"/>
              </a:rPr>
              <a:t>осъществяват</a:t>
            </a:r>
            <a:r>
              <a:rPr lang="ru-RU" dirty="0">
                <a:latin typeface="+mj-lt"/>
              </a:rPr>
              <a:t> „на парче“; </a:t>
            </a:r>
          </a:p>
          <a:p>
            <a:r>
              <a:rPr lang="ru-RU" dirty="0">
                <a:latin typeface="+mj-lt"/>
              </a:rPr>
              <a:t>3.4	</a:t>
            </a:r>
            <a:r>
              <a:rPr lang="ru-RU" dirty="0" err="1">
                <a:latin typeface="+mj-lt"/>
              </a:rPr>
              <a:t>Продължава</a:t>
            </a:r>
            <a:r>
              <a:rPr lang="ru-RU" dirty="0">
                <a:latin typeface="+mj-lt"/>
              </a:rPr>
              <a:t> да </a:t>
            </a:r>
            <a:r>
              <a:rPr lang="ru-RU" dirty="0" err="1">
                <a:latin typeface="+mj-lt"/>
              </a:rPr>
              <a:t>има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финансиране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лечебни</a:t>
            </a:r>
            <a:r>
              <a:rPr lang="ru-RU" dirty="0">
                <a:latin typeface="+mj-lt"/>
              </a:rPr>
              <a:t> и </a:t>
            </a:r>
            <a:r>
              <a:rPr lang="ru-RU" dirty="0" err="1">
                <a:latin typeface="+mj-lt"/>
              </a:rPr>
              <a:t>рехабилитационни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дейности</a:t>
            </a:r>
            <a:r>
              <a:rPr lang="ru-RU" dirty="0">
                <a:latin typeface="+mj-lt"/>
              </a:rPr>
              <a:t> на база „исторически бюджет“;</a:t>
            </a:r>
          </a:p>
          <a:p>
            <a:r>
              <a:rPr lang="ru-RU" dirty="0">
                <a:latin typeface="+mj-lt"/>
              </a:rPr>
              <a:t>3.5	</a:t>
            </a:r>
            <a:r>
              <a:rPr lang="ru-RU" dirty="0" err="1">
                <a:latin typeface="+mj-lt"/>
              </a:rPr>
              <a:t>Няма</a:t>
            </a:r>
            <a:r>
              <a:rPr lang="ru-RU" dirty="0">
                <a:latin typeface="+mj-lt"/>
              </a:rPr>
              <a:t> </a:t>
            </a:r>
            <a:r>
              <a:rPr lang="ru-RU" i="1" u="sng" dirty="0" err="1">
                <a:latin typeface="+mj-lt"/>
              </a:rPr>
              <a:t>никаква</a:t>
            </a:r>
            <a:r>
              <a:rPr lang="ru-RU" dirty="0">
                <a:latin typeface="+mj-lt"/>
              </a:rPr>
              <a:t> оценка на </a:t>
            </a:r>
            <a:r>
              <a:rPr lang="ru-RU" dirty="0" err="1">
                <a:latin typeface="+mj-lt"/>
              </a:rPr>
              <a:t>ефективността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извършваните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дейности</a:t>
            </a:r>
            <a:r>
              <a:rPr lang="ru-RU" dirty="0">
                <a:latin typeface="+mj-lt"/>
              </a:rPr>
              <a:t>.</a:t>
            </a:r>
          </a:p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29A4947-A12B-4B9F-94E6-A20FABBF0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769" y="6015070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07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5AFFC9E-771B-4081-B898-66BD1B454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551" y="634701"/>
            <a:ext cx="10579249" cy="5542262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>
                <a:latin typeface="+mj-lt"/>
              </a:rPr>
              <a:t>4.</a:t>
            </a:r>
            <a:r>
              <a:rPr lang="ru-RU" i="1" dirty="0">
                <a:latin typeface="+mj-lt"/>
              </a:rPr>
              <a:t>	</a:t>
            </a:r>
            <a:r>
              <a:rPr lang="ru-RU" dirty="0" err="1">
                <a:latin typeface="+mj-lt"/>
              </a:rPr>
              <a:t>Има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сериозна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дисхармония</a:t>
            </a:r>
            <a:r>
              <a:rPr lang="ru-RU" dirty="0">
                <a:latin typeface="+mj-lt"/>
              </a:rPr>
              <a:t> и по </a:t>
            </a:r>
            <a:r>
              <a:rPr lang="ru-RU" dirty="0" err="1">
                <a:latin typeface="+mj-lt"/>
              </a:rPr>
              <a:t>същество</a:t>
            </a:r>
            <a:r>
              <a:rPr lang="ru-RU" dirty="0">
                <a:latin typeface="+mj-lt"/>
              </a:rPr>
              <a:t> дискриминация </a:t>
            </a:r>
            <a:r>
              <a:rPr lang="ru-RU" dirty="0" err="1">
                <a:latin typeface="+mj-lt"/>
              </a:rPr>
              <a:t>към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неправителствените</a:t>
            </a:r>
            <a:r>
              <a:rPr lang="ru-RU" dirty="0">
                <a:latin typeface="+mj-lt"/>
              </a:rPr>
              <a:t> организации и </a:t>
            </a:r>
            <a:r>
              <a:rPr lang="ru-RU" dirty="0" err="1">
                <a:latin typeface="+mj-lt"/>
              </a:rPr>
              <a:t>лечебните</a:t>
            </a:r>
            <a:r>
              <a:rPr lang="ru-RU" dirty="0">
                <a:latin typeface="+mj-lt"/>
              </a:rPr>
              <a:t> и </a:t>
            </a:r>
            <a:r>
              <a:rPr lang="ru-RU" dirty="0" err="1">
                <a:latin typeface="+mj-lt"/>
              </a:rPr>
              <a:t>рехабилитационни</a:t>
            </a:r>
            <a:r>
              <a:rPr lang="ru-RU" dirty="0">
                <a:latin typeface="+mj-lt"/>
              </a:rPr>
              <a:t> институции </a:t>
            </a:r>
            <a:r>
              <a:rPr lang="ru-RU" dirty="0" err="1">
                <a:latin typeface="+mj-lt"/>
              </a:rPr>
              <a:t>със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собствено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финансиране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които</a:t>
            </a:r>
            <a:r>
              <a:rPr lang="ru-RU" dirty="0">
                <a:latin typeface="+mj-lt"/>
              </a:rPr>
              <a:t> на практика в много малка степен </a:t>
            </a:r>
            <a:r>
              <a:rPr lang="ru-RU" dirty="0" err="1">
                <a:latin typeface="+mj-lt"/>
              </a:rPr>
              <a:t>получават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финансиране</a:t>
            </a:r>
            <a:r>
              <a:rPr lang="ru-RU" dirty="0">
                <a:latin typeface="+mj-lt"/>
              </a:rPr>
              <a:t> от </a:t>
            </a:r>
            <a:r>
              <a:rPr lang="ru-RU" dirty="0" err="1">
                <a:latin typeface="+mj-lt"/>
              </a:rPr>
              <a:t>държавния</a:t>
            </a:r>
            <a:r>
              <a:rPr lang="ru-RU" dirty="0">
                <a:latin typeface="+mj-lt"/>
              </a:rPr>
              <a:t> бюджет за </a:t>
            </a:r>
            <a:r>
              <a:rPr lang="ru-RU" dirty="0" err="1">
                <a:latin typeface="+mj-lt"/>
              </a:rPr>
              <a:t>извършваните</a:t>
            </a:r>
            <a:r>
              <a:rPr lang="ru-RU" dirty="0">
                <a:latin typeface="+mj-lt"/>
              </a:rPr>
              <a:t> услуги, </a:t>
            </a:r>
            <a:r>
              <a:rPr lang="ru-RU" dirty="0" err="1">
                <a:latin typeface="+mj-lt"/>
              </a:rPr>
              <a:t>особено</a:t>
            </a:r>
            <a:r>
              <a:rPr lang="ru-RU" dirty="0">
                <a:latin typeface="+mj-lt"/>
              </a:rPr>
              <a:t> в </a:t>
            </a:r>
            <a:r>
              <a:rPr lang="ru-RU" dirty="0" err="1">
                <a:latin typeface="+mj-lt"/>
              </a:rPr>
              <a:t>областите</a:t>
            </a:r>
            <a:r>
              <a:rPr lang="ru-RU" dirty="0">
                <a:latin typeface="+mj-lt"/>
              </a:rPr>
              <a:t> на лечение и </a:t>
            </a:r>
            <a:r>
              <a:rPr lang="ru-RU" dirty="0" err="1">
                <a:latin typeface="+mj-lt"/>
              </a:rPr>
              <a:t>рехабилитация</a:t>
            </a:r>
            <a:r>
              <a:rPr lang="ru-RU" dirty="0">
                <a:latin typeface="+mj-lt"/>
              </a:rPr>
              <a:t>.</a:t>
            </a:r>
          </a:p>
          <a:p>
            <a:pPr algn="just"/>
            <a:r>
              <a:rPr lang="ru-RU" dirty="0">
                <a:latin typeface="+mj-lt"/>
              </a:rPr>
              <a:t>5.	</a:t>
            </a:r>
            <a:r>
              <a:rPr lang="ru-RU" dirty="0" err="1">
                <a:latin typeface="+mj-lt"/>
              </a:rPr>
              <a:t>Няма</a:t>
            </a:r>
            <a:r>
              <a:rPr lang="ru-RU" dirty="0">
                <a:latin typeface="+mj-lt"/>
              </a:rPr>
              <a:t> адекватна методика в МЗ за </a:t>
            </a:r>
            <a:r>
              <a:rPr lang="ru-RU" dirty="0" err="1">
                <a:latin typeface="+mj-lt"/>
              </a:rPr>
              <a:t>финансиране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участието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неправителствени</a:t>
            </a:r>
            <a:r>
              <a:rPr lang="ru-RU" dirty="0">
                <a:latin typeface="+mj-lt"/>
              </a:rPr>
              <a:t> организации в </a:t>
            </a:r>
            <a:r>
              <a:rPr lang="ru-RU" dirty="0" err="1">
                <a:latin typeface="+mj-lt"/>
              </a:rPr>
              <a:t>изпълнението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Националната</a:t>
            </a:r>
            <a:r>
              <a:rPr lang="ru-RU" dirty="0">
                <a:latin typeface="+mj-lt"/>
              </a:rPr>
              <a:t> стратегия – в момента се </a:t>
            </a:r>
            <a:r>
              <a:rPr lang="ru-RU" dirty="0" err="1">
                <a:latin typeface="+mj-lt"/>
              </a:rPr>
              <a:t>използва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общата</a:t>
            </a:r>
            <a:r>
              <a:rPr lang="ru-RU" dirty="0">
                <a:latin typeface="+mj-lt"/>
              </a:rPr>
              <a:t> процедура на </a:t>
            </a:r>
            <a:r>
              <a:rPr lang="ru-RU" dirty="0" err="1">
                <a:latin typeface="+mj-lt"/>
              </a:rPr>
              <a:t>обществени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поръчки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която</a:t>
            </a:r>
            <a:r>
              <a:rPr lang="ru-RU" dirty="0">
                <a:latin typeface="+mj-lt"/>
              </a:rPr>
              <a:t> категорично не е </a:t>
            </a:r>
            <a:r>
              <a:rPr lang="ru-RU" dirty="0" err="1">
                <a:latin typeface="+mj-lt"/>
              </a:rPr>
              <a:t>подходяща</a:t>
            </a:r>
            <a:r>
              <a:rPr lang="ru-RU" dirty="0">
                <a:latin typeface="+mj-lt"/>
              </a:rPr>
              <a:t> за </a:t>
            </a:r>
            <a:r>
              <a:rPr lang="ru-RU" dirty="0" err="1">
                <a:latin typeface="+mj-lt"/>
              </a:rPr>
              <a:t>осъществяването</a:t>
            </a:r>
            <a:r>
              <a:rPr lang="ru-RU" dirty="0">
                <a:latin typeface="+mj-lt"/>
              </a:rPr>
              <a:t> на </a:t>
            </a:r>
            <a:r>
              <a:rPr lang="ru-RU" dirty="0" err="1">
                <a:latin typeface="+mj-lt"/>
              </a:rPr>
              <a:t>ефективни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дейности</a:t>
            </a:r>
            <a:r>
              <a:rPr lang="ru-RU" dirty="0">
                <a:latin typeface="+mj-lt"/>
              </a:rPr>
              <a:t> от </a:t>
            </a:r>
            <a:r>
              <a:rPr lang="ru-RU" dirty="0" err="1">
                <a:latin typeface="+mj-lt"/>
              </a:rPr>
              <a:t>неправителствени</a:t>
            </a:r>
            <a:r>
              <a:rPr lang="ru-RU" dirty="0">
                <a:latin typeface="+mj-lt"/>
              </a:rPr>
              <a:t> организации.</a:t>
            </a:r>
          </a:p>
          <a:p>
            <a:pPr algn="just"/>
            <a:r>
              <a:rPr lang="ru-RU" dirty="0">
                <a:latin typeface="+mj-lt"/>
              </a:rPr>
              <a:t>6.	На практика в </a:t>
            </a:r>
            <a:r>
              <a:rPr lang="ru-RU" dirty="0" err="1">
                <a:latin typeface="+mj-lt"/>
              </a:rPr>
              <a:t>държавата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няма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функциониращо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единно</a:t>
            </a:r>
            <a:r>
              <a:rPr lang="ru-RU" dirty="0">
                <a:latin typeface="+mj-lt"/>
              </a:rPr>
              <a:t> координационно звено, </a:t>
            </a:r>
            <a:r>
              <a:rPr lang="ru-RU" dirty="0" err="1">
                <a:latin typeface="+mj-lt"/>
              </a:rPr>
              <a:t>което</a:t>
            </a:r>
            <a:r>
              <a:rPr lang="ru-RU" dirty="0">
                <a:latin typeface="+mj-lt"/>
              </a:rPr>
              <a:t> да </a:t>
            </a:r>
            <a:r>
              <a:rPr lang="ru-RU" dirty="0" err="1">
                <a:latin typeface="+mj-lt"/>
              </a:rPr>
              <a:t>има</a:t>
            </a:r>
            <a:r>
              <a:rPr lang="ru-RU" dirty="0">
                <a:latin typeface="+mj-lt"/>
              </a:rPr>
              <a:t> мандата да следи и </a:t>
            </a:r>
            <a:r>
              <a:rPr lang="ru-RU" dirty="0" err="1">
                <a:latin typeface="+mj-lt"/>
              </a:rPr>
              <a:t>координира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изпълнението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включително</a:t>
            </a:r>
            <a:r>
              <a:rPr lang="ru-RU" dirty="0">
                <a:latin typeface="+mj-lt"/>
              </a:rPr>
              <a:t> и </a:t>
            </a:r>
            <a:r>
              <a:rPr lang="ru-RU" dirty="0" err="1">
                <a:latin typeface="+mj-lt"/>
              </a:rPr>
              <a:t>финансовото</a:t>
            </a:r>
            <a:r>
              <a:rPr lang="ru-RU" dirty="0">
                <a:latin typeface="+mj-lt"/>
              </a:rPr>
              <a:t> такова, на </a:t>
            </a:r>
            <a:r>
              <a:rPr lang="ru-RU" dirty="0" err="1">
                <a:latin typeface="+mj-lt"/>
              </a:rPr>
              <a:t>дейностите</a:t>
            </a:r>
            <a:r>
              <a:rPr lang="ru-RU" dirty="0">
                <a:latin typeface="+mj-lt"/>
              </a:rPr>
              <a:t> по </a:t>
            </a:r>
            <a:r>
              <a:rPr lang="ru-RU" dirty="0" err="1">
                <a:latin typeface="+mj-lt"/>
              </a:rPr>
              <a:t>Националната</a:t>
            </a:r>
            <a:r>
              <a:rPr lang="ru-RU" dirty="0">
                <a:latin typeface="+mj-lt"/>
              </a:rPr>
              <a:t> Стратегия за </a:t>
            </a:r>
            <a:r>
              <a:rPr lang="ru-RU" dirty="0" err="1">
                <a:latin typeface="+mj-lt"/>
              </a:rPr>
              <a:t>борба</a:t>
            </a:r>
            <a:r>
              <a:rPr lang="ru-RU" dirty="0">
                <a:latin typeface="+mj-lt"/>
              </a:rPr>
              <a:t> с </a:t>
            </a:r>
            <a:r>
              <a:rPr lang="ru-RU" dirty="0" err="1">
                <a:latin typeface="+mj-lt"/>
              </a:rPr>
              <a:t>наркотиците</a:t>
            </a:r>
            <a:endParaRPr lang="ru-RU" dirty="0">
              <a:latin typeface="+mj-lt"/>
            </a:endParaRPr>
          </a:p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B269D8A-DE68-47FA-B370-437A8FC0A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042" y="5929581"/>
            <a:ext cx="2475191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179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1225</Words>
  <Application>Microsoft Office PowerPoint</Application>
  <PresentationFormat>Широк екран</PresentationFormat>
  <Paragraphs>106</Paragraphs>
  <Slides>20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на Office</vt:lpstr>
      <vt:lpstr>Проучване на финансирането на дейностите за борба с наркотиците 2014-2019г.   Център за хуманни политики София, 2021</vt:lpstr>
      <vt:lpstr>Национална стратегия за борба с наркотиците  2014-2018</vt:lpstr>
      <vt:lpstr>Презентация на PowerPoint</vt:lpstr>
      <vt:lpstr>Презентация на PowerPoint</vt:lpstr>
      <vt:lpstr>Система на образованието: </vt:lpstr>
      <vt:lpstr>Общински съвети по наркотични вещества и превантивно информационни центрове</vt:lpstr>
      <vt:lpstr>Превенция</vt:lpstr>
      <vt:lpstr>Министерство на младежта и спорта</vt:lpstr>
      <vt:lpstr>Презентация на PowerPoint</vt:lpstr>
      <vt:lpstr>Система за социални грижи</vt:lpstr>
      <vt:lpstr>Министерство на здравеопазването</vt:lpstr>
      <vt:lpstr>Лечение</vt:lpstr>
      <vt:lpstr>Намаляване на вредите </vt:lpstr>
      <vt:lpstr>Лечение и рехабилитация</vt:lpstr>
      <vt:lpstr>Стратегическа задача 2  „Намаляване на предлагането на наркотици“</vt:lpstr>
      <vt:lpstr> Разходи за преследване и контрол   </vt:lpstr>
      <vt:lpstr>Оценка на ефективността на извършваните дейности по Националната стратегия за борба с наркотиците 2014-2018 г.</vt:lpstr>
      <vt:lpstr>Изводи</vt:lpstr>
      <vt:lpstr>3. Средствата за дейности по намаляване на търсенето на наркотични вещества се изразходват неефективно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Проучване на финансирането на дейностите за борба с наркотиците 2014-2019г.   Център за хуманни политики София, 2021</dc:title>
  <dc:creator>ASUS</dc:creator>
  <cp:lastModifiedBy>ASUS</cp:lastModifiedBy>
  <cp:revision>16</cp:revision>
  <dcterms:created xsi:type="dcterms:W3CDTF">2021-02-17T16:09:16Z</dcterms:created>
  <dcterms:modified xsi:type="dcterms:W3CDTF">2021-02-17T18:42:55Z</dcterms:modified>
</cp:coreProperties>
</file>